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797" r:id="rId2"/>
    <p:sldId id="689" r:id="rId3"/>
    <p:sldId id="651" r:id="rId4"/>
    <p:sldId id="677" r:id="rId5"/>
    <p:sldId id="691" r:id="rId6"/>
    <p:sldId id="690" r:id="rId7"/>
    <p:sldId id="694" r:id="rId8"/>
    <p:sldId id="695" r:id="rId9"/>
    <p:sldId id="701" r:id="rId10"/>
    <p:sldId id="731" r:id="rId11"/>
    <p:sldId id="697" r:id="rId12"/>
    <p:sldId id="659" r:id="rId13"/>
    <p:sldId id="798" r:id="rId14"/>
    <p:sldId id="773" r:id="rId15"/>
    <p:sldId id="767" r:id="rId16"/>
    <p:sldId id="768" r:id="rId17"/>
    <p:sldId id="769" r:id="rId18"/>
    <p:sldId id="774" r:id="rId19"/>
    <p:sldId id="770" r:id="rId20"/>
    <p:sldId id="777" r:id="rId21"/>
    <p:sldId id="749" r:id="rId22"/>
    <p:sldId id="776" r:id="rId23"/>
    <p:sldId id="747" r:id="rId24"/>
    <p:sldId id="748" r:id="rId25"/>
    <p:sldId id="775" r:id="rId26"/>
    <p:sldId id="779" r:id="rId27"/>
    <p:sldId id="778" r:id="rId28"/>
    <p:sldId id="799" r:id="rId29"/>
    <p:sldId id="800" r:id="rId30"/>
    <p:sldId id="801" r:id="rId31"/>
    <p:sldId id="805" r:id="rId32"/>
    <p:sldId id="806" r:id="rId33"/>
    <p:sldId id="790" r:id="rId34"/>
    <p:sldId id="725" r:id="rId35"/>
    <p:sldId id="791" r:id="rId36"/>
    <p:sldId id="792" r:id="rId37"/>
    <p:sldId id="822" r:id="rId38"/>
    <p:sldId id="823" r:id="rId39"/>
    <p:sldId id="824" r:id="rId40"/>
    <p:sldId id="794" r:id="rId41"/>
    <p:sldId id="825" r:id="rId42"/>
    <p:sldId id="804" r:id="rId43"/>
    <p:sldId id="826" r:id="rId44"/>
    <p:sldId id="829" r:id="rId45"/>
    <p:sldId id="534" r:id="rId46"/>
    <p:sldId id="545" r:id="rId47"/>
    <p:sldId id="828" r:id="rId48"/>
    <p:sldId id="827" r:id="rId49"/>
    <p:sldId id="713"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7" autoAdjust="0"/>
    <p:restoredTop sz="94712" autoAdjust="0"/>
  </p:normalViewPr>
  <p:slideViewPr>
    <p:cSldViewPr>
      <p:cViewPr varScale="1">
        <p:scale>
          <a:sx n="85" d="100"/>
          <a:sy n="85"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370AB2-CE3A-45C5-B861-56C53863E2D6}" type="datetimeFigureOut">
              <a:rPr lang="en-US" smtClean="0"/>
              <a:t>7/27/2018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E81175-ADE9-4F44-AFAE-5C6769B55CBA}" type="slidenum">
              <a:rPr lang="en-US" smtClean="0"/>
              <a:t>‹#›</a:t>
            </a:fld>
            <a:endParaRPr lang="en-US"/>
          </a:p>
        </p:txBody>
      </p:sp>
    </p:spTree>
    <p:extLst>
      <p:ext uri="{BB962C8B-B14F-4D97-AF65-F5344CB8AC3E}">
        <p14:creationId xmlns:p14="http://schemas.microsoft.com/office/powerpoint/2010/main" val="3291225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2C03C9F-B526-4A94-8AB4-5B238C3E4BB2}" type="datetimeFigureOut">
              <a:rPr lang="en-US"/>
              <a:pPr>
                <a:defRPr/>
              </a:pPr>
              <a:t>7/27/2018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D7CF9E0-CDA9-4D0D-9527-D4229659FA92}" type="slidenum">
              <a:rPr lang="en-US"/>
              <a:pPr>
                <a:defRPr/>
              </a:pPr>
              <a:t>‹#›</a:t>
            </a:fld>
            <a:endParaRPr lang="en-US"/>
          </a:p>
        </p:txBody>
      </p:sp>
    </p:spTree>
    <p:extLst>
      <p:ext uri="{BB962C8B-B14F-4D97-AF65-F5344CB8AC3E}">
        <p14:creationId xmlns:p14="http://schemas.microsoft.com/office/powerpoint/2010/main" val="30246726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83" indent="-285724">
              <a:defRPr>
                <a:solidFill>
                  <a:schemeClr val="tx1"/>
                </a:solidFill>
                <a:latin typeface="Arial" pitchFamily="34" charset="0"/>
              </a:defRPr>
            </a:lvl2pPr>
            <a:lvl3pPr marL="1142898" indent="-228580">
              <a:defRPr>
                <a:solidFill>
                  <a:schemeClr val="tx1"/>
                </a:solidFill>
                <a:latin typeface="Arial" pitchFamily="34" charset="0"/>
              </a:defRPr>
            </a:lvl3pPr>
            <a:lvl4pPr marL="1600057" indent="-228580">
              <a:defRPr>
                <a:solidFill>
                  <a:schemeClr val="tx1"/>
                </a:solidFill>
                <a:latin typeface="Arial" pitchFamily="34" charset="0"/>
              </a:defRPr>
            </a:lvl4pPr>
            <a:lvl5pPr marL="2057217" indent="-228580">
              <a:defRPr>
                <a:solidFill>
                  <a:schemeClr val="tx1"/>
                </a:solidFill>
                <a:latin typeface="Arial" pitchFamily="34" charset="0"/>
              </a:defRPr>
            </a:lvl5pPr>
            <a:lvl6pPr marL="2514376" indent="-228580" eaLnBrk="0" fontAlgn="base" hangingPunct="0">
              <a:spcBef>
                <a:spcPct val="0"/>
              </a:spcBef>
              <a:spcAft>
                <a:spcPct val="0"/>
              </a:spcAft>
              <a:defRPr>
                <a:solidFill>
                  <a:schemeClr val="tx1"/>
                </a:solidFill>
                <a:latin typeface="Arial" pitchFamily="34" charset="0"/>
              </a:defRPr>
            </a:lvl6pPr>
            <a:lvl7pPr marL="2971535" indent="-228580" eaLnBrk="0" fontAlgn="base" hangingPunct="0">
              <a:spcBef>
                <a:spcPct val="0"/>
              </a:spcBef>
              <a:spcAft>
                <a:spcPct val="0"/>
              </a:spcAft>
              <a:defRPr>
                <a:solidFill>
                  <a:schemeClr val="tx1"/>
                </a:solidFill>
                <a:latin typeface="Arial" pitchFamily="34" charset="0"/>
              </a:defRPr>
            </a:lvl7pPr>
            <a:lvl8pPr marL="3428695" indent="-228580" eaLnBrk="0" fontAlgn="base" hangingPunct="0">
              <a:spcBef>
                <a:spcPct val="0"/>
              </a:spcBef>
              <a:spcAft>
                <a:spcPct val="0"/>
              </a:spcAft>
              <a:defRPr>
                <a:solidFill>
                  <a:schemeClr val="tx1"/>
                </a:solidFill>
                <a:latin typeface="Arial" pitchFamily="34" charset="0"/>
              </a:defRPr>
            </a:lvl8pPr>
            <a:lvl9pPr marL="3885854" indent="-228580" eaLnBrk="0" fontAlgn="base" hangingPunct="0">
              <a:spcBef>
                <a:spcPct val="0"/>
              </a:spcBef>
              <a:spcAft>
                <a:spcPct val="0"/>
              </a:spcAft>
              <a:defRPr>
                <a:solidFill>
                  <a:schemeClr val="tx1"/>
                </a:solidFill>
                <a:latin typeface="Arial" pitchFamily="34" charset="0"/>
              </a:defRPr>
            </a:lvl9pPr>
          </a:lstStyle>
          <a:p>
            <a:fld id="{A10DC9A9-3AC2-4E86-8F45-F3B0BF8BC896}" type="slidenum">
              <a:rPr lang="en-US" smtClean="0"/>
              <a:pPr/>
              <a:t>3</a:t>
            </a:fld>
            <a:endParaRPr lang="en-US"/>
          </a:p>
        </p:txBody>
      </p:sp>
      <p:sp>
        <p:nvSpPr>
          <p:cNvPr id="119811" name="Slide Image Placeholder 1"/>
          <p:cNvSpPr>
            <a:spLocks noGrp="1" noRot="1" noChangeAspect="1" noTextEdit="1"/>
          </p:cNvSpPr>
          <p:nvPr>
            <p:ph type="sldImg"/>
          </p:nvPr>
        </p:nvSpPr>
        <p:spPr>
          <a:ln/>
        </p:spPr>
      </p:sp>
      <p:sp>
        <p:nvSpPr>
          <p:cNvPr id="11981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1198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49C1B21-1650-4C65-AE9C-D946A0E260AB}" type="slidenum">
              <a:rPr lang="en-US" sz="1200"/>
              <a:pPr algn="r"/>
              <a:t>3</a:t>
            </a:fld>
            <a:endParaRPr lang="en-US" sz="1200"/>
          </a:p>
        </p:txBody>
      </p:sp>
    </p:spTree>
    <p:extLst>
      <p:ext uri="{BB962C8B-B14F-4D97-AF65-F5344CB8AC3E}">
        <p14:creationId xmlns:p14="http://schemas.microsoft.com/office/powerpoint/2010/main" val="70321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pPr lvl="0"/>
            <a:endParaRPr/>
          </a:p>
        </p:txBody>
      </p:sp>
      <p:sp>
        <p:nvSpPr>
          <p:cNvPr id="83" name="Shape 83"/>
          <p:cNvSpPr>
            <a:spLocks noGrp="1"/>
          </p:cNvSpPr>
          <p:nvPr>
            <p:ph type="body" sz="quarter" idx="1"/>
          </p:nvPr>
        </p:nvSpPr>
        <p:spPr>
          <a:prstGeom prst="rect">
            <a:avLst/>
          </a:prstGeom>
        </p:spPr>
        <p:txBody>
          <a:bodyPr/>
          <a:lstStyle/>
          <a:p>
            <a:pPr lvl="0"/>
            <a:r>
              <a:t>- sample societies from around the globe</a:t>
            </a:r>
          </a:p>
        </p:txBody>
      </p:sp>
    </p:spTree>
    <p:extLst>
      <p:ext uri="{BB962C8B-B14F-4D97-AF65-F5344CB8AC3E}">
        <p14:creationId xmlns:p14="http://schemas.microsoft.com/office/powerpoint/2010/main" val="203689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83" indent="-285724">
              <a:defRPr>
                <a:solidFill>
                  <a:schemeClr val="tx1"/>
                </a:solidFill>
                <a:latin typeface="Arial" pitchFamily="34" charset="0"/>
              </a:defRPr>
            </a:lvl2pPr>
            <a:lvl3pPr marL="1142898" indent="-228580">
              <a:defRPr>
                <a:solidFill>
                  <a:schemeClr val="tx1"/>
                </a:solidFill>
                <a:latin typeface="Arial" pitchFamily="34" charset="0"/>
              </a:defRPr>
            </a:lvl3pPr>
            <a:lvl4pPr marL="1600057" indent="-228580">
              <a:defRPr>
                <a:solidFill>
                  <a:schemeClr val="tx1"/>
                </a:solidFill>
                <a:latin typeface="Arial" pitchFamily="34" charset="0"/>
              </a:defRPr>
            </a:lvl4pPr>
            <a:lvl5pPr marL="2057217" indent="-228580">
              <a:defRPr>
                <a:solidFill>
                  <a:schemeClr val="tx1"/>
                </a:solidFill>
                <a:latin typeface="Arial" pitchFamily="34" charset="0"/>
              </a:defRPr>
            </a:lvl5pPr>
            <a:lvl6pPr marL="2514376" indent="-228580" eaLnBrk="0" fontAlgn="base" hangingPunct="0">
              <a:spcBef>
                <a:spcPct val="0"/>
              </a:spcBef>
              <a:spcAft>
                <a:spcPct val="0"/>
              </a:spcAft>
              <a:defRPr>
                <a:solidFill>
                  <a:schemeClr val="tx1"/>
                </a:solidFill>
                <a:latin typeface="Arial" pitchFamily="34" charset="0"/>
              </a:defRPr>
            </a:lvl6pPr>
            <a:lvl7pPr marL="2971535" indent="-228580" eaLnBrk="0" fontAlgn="base" hangingPunct="0">
              <a:spcBef>
                <a:spcPct val="0"/>
              </a:spcBef>
              <a:spcAft>
                <a:spcPct val="0"/>
              </a:spcAft>
              <a:defRPr>
                <a:solidFill>
                  <a:schemeClr val="tx1"/>
                </a:solidFill>
                <a:latin typeface="Arial" pitchFamily="34" charset="0"/>
              </a:defRPr>
            </a:lvl7pPr>
            <a:lvl8pPr marL="3428695" indent="-228580" eaLnBrk="0" fontAlgn="base" hangingPunct="0">
              <a:spcBef>
                <a:spcPct val="0"/>
              </a:spcBef>
              <a:spcAft>
                <a:spcPct val="0"/>
              </a:spcAft>
              <a:defRPr>
                <a:solidFill>
                  <a:schemeClr val="tx1"/>
                </a:solidFill>
                <a:latin typeface="Arial" pitchFamily="34" charset="0"/>
              </a:defRPr>
            </a:lvl8pPr>
            <a:lvl9pPr marL="3885854" indent="-228580" eaLnBrk="0" fontAlgn="base" hangingPunct="0">
              <a:spcBef>
                <a:spcPct val="0"/>
              </a:spcBef>
              <a:spcAft>
                <a:spcPct val="0"/>
              </a:spcAft>
              <a:defRPr>
                <a:solidFill>
                  <a:schemeClr val="tx1"/>
                </a:solidFill>
                <a:latin typeface="Arial" pitchFamily="34" charset="0"/>
              </a:defRPr>
            </a:lvl9pPr>
          </a:lstStyle>
          <a:p>
            <a:fld id="{A10DC9A9-3AC2-4E86-8F45-F3B0BF8BC896}" type="slidenum">
              <a:rPr lang="en-US" smtClean="0"/>
              <a:pPr/>
              <a:t>8</a:t>
            </a:fld>
            <a:endParaRPr lang="en-US"/>
          </a:p>
        </p:txBody>
      </p:sp>
      <p:sp>
        <p:nvSpPr>
          <p:cNvPr id="119811" name="Slide Image Placeholder 1"/>
          <p:cNvSpPr>
            <a:spLocks noGrp="1" noRot="1" noChangeAspect="1" noTextEdit="1"/>
          </p:cNvSpPr>
          <p:nvPr>
            <p:ph type="sldImg"/>
          </p:nvPr>
        </p:nvSpPr>
        <p:spPr>
          <a:ln/>
        </p:spPr>
      </p:sp>
      <p:sp>
        <p:nvSpPr>
          <p:cNvPr id="11981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1198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49C1B21-1650-4C65-AE9C-D946A0E260AB}" type="slidenum">
              <a:rPr lang="en-US" sz="1200"/>
              <a:pPr algn="r"/>
              <a:t>8</a:t>
            </a:fld>
            <a:endParaRPr lang="en-US" sz="1200"/>
          </a:p>
        </p:txBody>
      </p:sp>
    </p:spTree>
    <p:extLst>
      <p:ext uri="{BB962C8B-B14F-4D97-AF65-F5344CB8AC3E}">
        <p14:creationId xmlns:p14="http://schemas.microsoft.com/office/powerpoint/2010/main" val="135680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11</a:t>
            </a:fld>
            <a:endParaRPr lang="en-US" sz="1200"/>
          </a:p>
        </p:txBody>
      </p:sp>
    </p:spTree>
    <p:extLst>
      <p:ext uri="{BB962C8B-B14F-4D97-AF65-F5344CB8AC3E}">
        <p14:creationId xmlns:p14="http://schemas.microsoft.com/office/powerpoint/2010/main" val="694842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D22DCDD-C7C2-4665-8468-16E4CF7E50CA}" type="slidenum">
              <a:rPr lang="en-US" sz="1200"/>
              <a:pPr algn="r"/>
              <a:t>12</a:t>
            </a:fld>
            <a:endParaRPr lang="en-US" sz="1200"/>
          </a:p>
        </p:txBody>
      </p:sp>
    </p:spTree>
    <p:extLst>
      <p:ext uri="{BB962C8B-B14F-4D97-AF65-F5344CB8AC3E}">
        <p14:creationId xmlns:p14="http://schemas.microsoft.com/office/powerpoint/2010/main" val="47511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D22DCDD-C7C2-4665-8468-16E4CF7E50CA}" type="slidenum">
              <a:rPr lang="en-US" sz="1200"/>
              <a:pPr algn="r"/>
              <a:t>13</a:t>
            </a:fld>
            <a:endParaRPr lang="en-US" sz="1200"/>
          </a:p>
        </p:txBody>
      </p:sp>
    </p:spTree>
    <p:extLst>
      <p:ext uri="{BB962C8B-B14F-4D97-AF65-F5344CB8AC3E}">
        <p14:creationId xmlns:p14="http://schemas.microsoft.com/office/powerpoint/2010/main" val="62734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E247758-FA70-41EC-A4B4-4C271EFA470D}" type="slidenum">
              <a:rPr lang="en-US"/>
              <a:pPr/>
              <a:t>15</a:t>
            </a:fld>
            <a:endParaRPr lang="en-US"/>
          </a:p>
        </p:txBody>
      </p:sp>
      <p:sp>
        <p:nvSpPr>
          <p:cNvPr id="102403" name="Slide Image Placeholder 1"/>
          <p:cNvSpPr>
            <a:spLocks noGrp="1" noRot="1" noChangeAspect="1" noTextEdit="1"/>
          </p:cNvSpPr>
          <p:nvPr>
            <p:ph type="sldImg"/>
          </p:nvPr>
        </p:nvSpPr>
        <p:spPr>
          <a:ln/>
        </p:spPr>
      </p:sp>
      <p:sp>
        <p:nvSpPr>
          <p:cNvPr id="10240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p>
        </p:txBody>
      </p:sp>
      <p:sp>
        <p:nvSpPr>
          <p:cNvPr id="10240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1185F8F-A95A-4BA7-B452-DC0DA9858801}" type="slidenum">
              <a:rPr lang="en-US" sz="1200"/>
              <a:pPr algn="r"/>
              <a:t>15</a:t>
            </a:fld>
            <a:endParaRPr lang="en-US" sz="1200"/>
          </a:p>
        </p:txBody>
      </p:sp>
    </p:spTree>
    <p:extLst>
      <p:ext uri="{BB962C8B-B14F-4D97-AF65-F5344CB8AC3E}">
        <p14:creationId xmlns:p14="http://schemas.microsoft.com/office/powerpoint/2010/main" val="112885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5DCA81A-9981-4A76-963A-983F697F3D83}" type="slidenum">
              <a:rPr lang="en-US"/>
              <a:pPr/>
              <a:t>17</a:t>
            </a:fld>
            <a:endParaRPr lang="en-US"/>
          </a:p>
        </p:txBody>
      </p:sp>
      <p:sp>
        <p:nvSpPr>
          <p:cNvPr id="103427" name="Slide Image Placeholder 1"/>
          <p:cNvSpPr>
            <a:spLocks noGrp="1" noRot="1" noChangeAspect="1" noTextEdit="1"/>
          </p:cNvSpPr>
          <p:nvPr>
            <p:ph type="sldImg"/>
          </p:nvPr>
        </p:nvSpPr>
        <p:spPr>
          <a:ln/>
        </p:spPr>
      </p:sp>
      <p:sp>
        <p:nvSpPr>
          <p:cNvPr id="10342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p>
        </p:txBody>
      </p:sp>
      <p:sp>
        <p:nvSpPr>
          <p:cNvPr id="1034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D29EF27-EA61-45B7-A8FB-1ABE1F4A8608}" type="slidenum">
              <a:rPr lang="en-US" sz="1200"/>
              <a:pPr algn="r"/>
              <a:t>17</a:t>
            </a:fld>
            <a:endParaRPr lang="en-US" sz="1200"/>
          </a:p>
        </p:txBody>
      </p:sp>
    </p:spTree>
    <p:extLst>
      <p:ext uri="{BB962C8B-B14F-4D97-AF65-F5344CB8AC3E}">
        <p14:creationId xmlns:p14="http://schemas.microsoft.com/office/powerpoint/2010/main" val="2039241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5DCA81A-9981-4A76-963A-983F697F3D83}" type="slidenum">
              <a:rPr lang="en-US"/>
              <a:pPr/>
              <a:t>18</a:t>
            </a:fld>
            <a:endParaRPr lang="en-US"/>
          </a:p>
        </p:txBody>
      </p:sp>
      <p:sp>
        <p:nvSpPr>
          <p:cNvPr id="103427" name="Slide Image Placeholder 1"/>
          <p:cNvSpPr>
            <a:spLocks noGrp="1" noRot="1" noChangeAspect="1" noTextEdit="1"/>
          </p:cNvSpPr>
          <p:nvPr>
            <p:ph type="sldImg"/>
          </p:nvPr>
        </p:nvSpPr>
        <p:spPr>
          <a:ln/>
        </p:spPr>
      </p:sp>
      <p:sp>
        <p:nvSpPr>
          <p:cNvPr id="10342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p>
        </p:txBody>
      </p:sp>
      <p:sp>
        <p:nvSpPr>
          <p:cNvPr id="1034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D29EF27-EA61-45B7-A8FB-1ABE1F4A8608}" type="slidenum">
              <a:rPr lang="en-US" sz="1200"/>
              <a:pPr algn="r"/>
              <a:t>18</a:t>
            </a:fld>
            <a:endParaRPr lang="en-US" sz="1200"/>
          </a:p>
        </p:txBody>
      </p:sp>
    </p:spTree>
    <p:extLst>
      <p:ext uri="{BB962C8B-B14F-4D97-AF65-F5344CB8AC3E}">
        <p14:creationId xmlns:p14="http://schemas.microsoft.com/office/powerpoint/2010/main" val="392809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D22DCDD-C7C2-4665-8468-16E4CF7E50CA}" type="slidenum">
              <a:rPr lang="en-US" sz="1200"/>
              <a:pPr algn="r"/>
              <a:t>21</a:t>
            </a:fld>
            <a:endParaRPr lang="en-US" sz="1200"/>
          </a:p>
        </p:txBody>
      </p:sp>
    </p:spTree>
    <p:extLst>
      <p:ext uri="{BB962C8B-B14F-4D97-AF65-F5344CB8AC3E}">
        <p14:creationId xmlns:p14="http://schemas.microsoft.com/office/powerpoint/2010/main" val="333803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7CB8C-4F9E-480C-97F7-6C4DA8795F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7B7F5-2E7F-4F3F-BF31-74B9A5E8111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314E13-11AD-41BD-8F24-D3B90FE5CF1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1EA98-69DD-4A3B-A043-BE68C62F051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8E3F15-8EF6-42F6-99EA-AED6C33261B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DD8A4F-EC73-4035-8B20-B4B3CE86F45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2D0A81-224B-48AA-A7F2-8BD9EECF511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338319-FCD3-4777-B405-F63DCAD1BC4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DE3AD1-9ABE-4A28-954C-597F415A42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DBDA28-954B-444F-ACAD-169040C7581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12B3CE-E1DB-43D2-BBC7-1071AA59BF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D9D58-5126-4ED3-8311-2262473958D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9DD9C-D394-4EC8-AECF-F653213EC98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87DB877-6F11-44D2-941C-CCD91044EB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jpg"/><Relationship Id="rId4" Type="http://schemas.openxmlformats.org/officeDocument/2006/relationships/image" Target="../media/image31.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7.jpeg"/><Relationship Id="rId18" Type="http://schemas.openxmlformats.org/officeDocument/2006/relationships/image" Target="../media/image62.jpeg"/><Relationship Id="rId26" Type="http://schemas.openxmlformats.org/officeDocument/2006/relationships/image" Target="../media/image70.png"/><Relationship Id="rId3" Type="http://schemas.openxmlformats.org/officeDocument/2006/relationships/image" Target="../media/image47.jpeg"/><Relationship Id="rId21" Type="http://schemas.openxmlformats.org/officeDocument/2006/relationships/image" Target="../media/image65.png"/><Relationship Id="rId34" Type="http://schemas.openxmlformats.org/officeDocument/2006/relationships/image" Target="../media/image78.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5" Type="http://schemas.openxmlformats.org/officeDocument/2006/relationships/image" Target="../media/image69.png"/><Relationship Id="rId33" Type="http://schemas.openxmlformats.org/officeDocument/2006/relationships/image" Target="../media/image77.jpe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50.jpe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jpeg"/><Relationship Id="rId5" Type="http://schemas.openxmlformats.org/officeDocument/2006/relationships/image" Target="../media/image49.jpe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10" Type="http://schemas.openxmlformats.org/officeDocument/2006/relationships/image" Target="../media/image54.jpeg"/><Relationship Id="rId19" Type="http://schemas.openxmlformats.org/officeDocument/2006/relationships/image" Target="../media/image63.jpeg"/><Relationship Id="rId31" Type="http://schemas.openxmlformats.org/officeDocument/2006/relationships/image" Target="../media/image75.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jpeg"/><Relationship Id="rId30"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2.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838200" y="678218"/>
            <a:ext cx="7543800" cy="2103421"/>
          </a:xfrm>
        </p:spPr>
        <p:txBody>
          <a:bodyPr/>
          <a:lstStyle/>
          <a:p>
            <a:r>
              <a:rPr lang="en-US" dirty="0">
                <a:latin typeface="Comic Sans MS" pitchFamily="66" charset="0"/>
              </a:rPr>
              <a:t>The Zigs and Zags of Human Evolutionary History</a:t>
            </a:r>
            <a:endParaRPr lang="en-US" sz="2800" b="1" dirty="0">
              <a:latin typeface="Comic Sans MS" pitchFamily="66" charset="0"/>
            </a:endParaRPr>
          </a:p>
        </p:txBody>
      </p:sp>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907282"/>
            <a:ext cx="1136658" cy="28839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2092564" cy="29299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5400" y="5943600"/>
            <a:ext cx="609600" cy="369332"/>
          </a:xfrm>
          <a:prstGeom prst="rect">
            <a:avLst/>
          </a:prstGeom>
          <a:noFill/>
        </p:spPr>
        <p:txBody>
          <a:bodyPr wrap="square" rtlCol="0">
            <a:spAutoFit/>
          </a:bodyPr>
          <a:lstStyle/>
          <a:p>
            <a:r>
              <a:rPr lang="en-US" dirty="0">
                <a:latin typeface="Comic Sans MS"/>
              </a:rPr>
              <a:t>Clio</a:t>
            </a:r>
          </a:p>
        </p:txBody>
      </p:sp>
      <p:sp>
        <p:nvSpPr>
          <p:cNvPr id="7" name="TextBox 6"/>
          <p:cNvSpPr txBox="1"/>
          <p:nvPr/>
        </p:nvSpPr>
        <p:spPr>
          <a:xfrm>
            <a:off x="6934200" y="5955268"/>
            <a:ext cx="990600" cy="369332"/>
          </a:xfrm>
          <a:prstGeom prst="rect">
            <a:avLst/>
          </a:prstGeom>
          <a:noFill/>
        </p:spPr>
        <p:txBody>
          <a:bodyPr wrap="square" rtlCol="0">
            <a:spAutoFit/>
          </a:bodyPr>
          <a:lstStyle/>
          <a:p>
            <a:r>
              <a:rPr lang="en-US" dirty="0">
                <a:latin typeface="Comic Sans MS"/>
              </a:rPr>
              <a:t>Seshat</a:t>
            </a:r>
          </a:p>
        </p:txBody>
      </p:sp>
      <p:sp>
        <p:nvSpPr>
          <p:cNvPr id="89091" name="Rectangle 3"/>
          <p:cNvSpPr>
            <a:spLocks noGrp="1" noChangeArrowheads="1"/>
          </p:cNvSpPr>
          <p:nvPr>
            <p:ph type="subTitle" idx="1"/>
          </p:nvPr>
        </p:nvSpPr>
        <p:spPr>
          <a:xfrm>
            <a:off x="2209800" y="3429000"/>
            <a:ext cx="4724400" cy="1447800"/>
          </a:xfrm>
        </p:spPr>
        <p:txBody>
          <a:bodyPr/>
          <a:lstStyle/>
          <a:p>
            <a:r>
              <a:rPr lang="en-US" sz="2800" dirty="0">
                <a:latin typeface="Comic Sans MS" pitchFamily="66" charset="0"/>
              </a:rPr>
              <a:t>Peter Turchin</a:t>
            </a:r>
          </a:p>
          <a:p>
            <a:r>
              <a:rPr lang="en-US" sz="2400" dirty="0">
                <a:latin typeface="Comic Sans MS" pitchFamily="66" charset="0"/>
              </a:rPr>
              <a:t>University of Connecticut and</a:t>
            </a:r>
          </a:p>
          <a:p>
            <a:r>
              <a:rPr lang="en-US" sz="2400" dirty="0">
                <a:latin typeface="Comic Sans MS" pitchFamily="66" charset="0"/>
              </a:rPr>
              <a:t>Complexity Science Hub-Vienna</a:t>
            </a:r>
          </a:p>
        </p:txBody>
      </p:sp>
    </p:spTree>
    <p:extLst>
      <p:ext uri="{BB962C8B-B14F-4D97-AF65-F5344CB8AC3E}">
        <p14:creationId xmlns:p14="http://schemas.microsoft.com/office/powerpoint/2010/main" val="2122061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868362"/>
          </a:xfrm>
        </p:spPr>
        <p:txBody>
          <a:bodyPr/>
          <a:lstStyle/>
          <a:p>
            <a:r>
              <a:rPr lang="en-US" dirty="0">
                <a:latin typeface="Comic Sans MS" pitchFamily="66" charset="0"/>
              </a:rPr>
              <a:t>Major Themes</a:t>
            </a:r>
          </a:p>
        </p:txBody>
      </p:sp>
      <p:sp>
        <p:nvSpPr>
          <p:cNvPr id="12291" name="Rectangle 3"/>
          <p:cNvSpPr>
            <a:spLocks noGrp="1" noChangeArrowheads="1"/>
          </p:cNvSpPr>
          <p:nvPr>
            <p:ph type="body" idx="1"/>
          </p:nvPr>
        </p:nvSpPr>
        <p:spPr>
          <a:xfrm>
            <a:off x="457200" y="1295400"/>
            <a:ext cx="5105400" cy="5105400"/>
          </a:xfrm>
        </p:spPr>
        <p:txBody>
          <a:bodyPr/>
          <a:lstStyle/>
          <a:p>
            <a:r>
              <a:rPr lang="en-US" sz="2800" dirty="0">
                <a:latin typeface="Comic Sans MS" pitchFamily="66" charset="0"/>
              </a:rPr>
              <a:t>Theory</a:t>
            </a:r>
            <a:endParaRPr lang="en-US" sz="2400" dirty="0">
              <a:latin typeface="Comic Sans MS" pitchFamily="66" charset="0"/>
            </a:endParaRPr>
          </a:p>
          <a:p>
            <a:pPr lvl="1"/>
            <a:r>
              <a:rPr lang="en-US" sz="2400" dirty="0">
                <a:latin typeface="Comic Sans MS" pitchFamily="66" charset="0"/>
              </a:rPr>
              <a:t>Cultural Multilevel Selection (CMLS) explains the Z-curve of human inequality</a:t>
            </a:r>
          </a:p>
          <a:p>
            <a:r>
              <a:rPr lang="en-US" sz="2800" dirty="0">
                <a:latin typeface="Comic Sans MS" pitchFamily="66" charset="0"/>
              </a:rPr>
              <a:t>Data</a:t>
            </a:r>
          </a:p>
          <a:p>
            <a:pPr lvl="1"/>
            <a:r>
              <a:rPr lang="en-US" sz="2400" dirty="0">
                <a:latin typeface="Comic Sans MS" pitchFamily="66" charset="0"/>
              </a:rPr>
              <a:t>Seshat: Global History Databank quantifies trajectories of social complexity</a:t>
            </a:r>
          </a:p>
          <a:p>
            <a:r>
              <a:rPr lang="en-US" sz="2800" dirty="0">
                <a:latin typeface="Comic Sans MS" pitchFamily="66" charset="0"/>
              </a:rPr>
              <a:t>Testing Theories</a:t>
            </a:r>
          </a:p>
          <a:p>
            <a:pPr lvl="1"/>
            <a:r>
              <a:rPr lang="en-US" sz="2400">
                <a:latin typeface="Comic Sans MS" pitchFamily="66" charset="0"/>
              </a:rPr>
              <a:t>rival </a:t>
            </a:r>
            <a:r>
              <a:rPr lang="en-US" sz="2400" dirty="0">
                <a:latin typeface="Comic Sans MS" pitchFamily="66" charset="0"/>
              </a:rPr>
              <a:t>explanations of the evolution of human sacrifice</a:t>
            </a:r>
          </a:p>
          <a:p>
            <a:endParaRPr lang="en-US" sz="2400" dirty="0">
              <a:latin typeface="Comic Sans MS" pitchFamily="66"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37805"/>
            <a:ext cx="3581399" cy="5720195"/>
          </a:xfrm>
          <a:prstGeom prst="rect">
            <a:avLst/>
          </a:prstGeom>
        </p:spPr>
      </p:pic>
    </p:spTree>
    <p:extLst>
      <p:ext uri="{BB962C8B-B14F-4D97-AF65-F5344CB8AC3E}">
        <p14:creationId xmlns:p14="http://schemas.microsoft.com/office/powerpoint/2010/main" val="719131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04800"/>
            <a:ext cx="8686800" cy="1219200"/>
          </a:xfrm>
        </p:spPr>
        <p:txBody>
          <a:bodyPr/>
          <a:lstStyle/>
          <a:p>
            <a:pPr eaLnBrk="1" hangingPunct="1"/>
            <a:r>
              <a:rPr lang="en-US" sz="3600" dirty="0">
                <a:latin typeface="Comic Sans MS" pitchFamily="66" charset="0"/>
              </a:rPr>
              <a:t>Evolution of Large-Scale Complex Societies: Many Theories</a:t>
            </a:r>
          </a:p>
        </p:txBody>
      </p:sp>
      <p:sp>
        <p:nvSpPr>
          <p:cNvPr id="23555" name="Rectangle 3"/>
          <p:cNvSpPr>
            <a:spLocks noGrp="1" noChangeArrowheads="1"/>
          </p:cNvSpPr>
          <p:nvPr>
            <p:ph type="body" idx="4294967295"/>
          </p:nvPr>
        </p:nvSpPr>
        <p:spPr>
          <a:xfrm>
            <a:off x="457200" y="1752600"/>
            <a:ext cx="8458200" cy="4800600"/>
          </a:xfrm>
        </p:spPr>
        <p:txBody>
          <a:bodyPr/>
          <a:lstStyle/>
          <a:p>
            <a:r>
              <a:rPr lang="en-US" sz="2800" dirty="0">
                <a:latin typeface="Comic Sans MS" pitchFamily="66" charset="0"/>
              </a:rPr>
              <a:t>Resource base (agriculture)</a:t>
            </a:r>
          </a:p>
          <a:p>
            <a:pPr lvl="1"/>
            <a:r>
              <a:rPr lang="en-US" sz="2400" dirty="0">
                <a:latin typeface="Comic Sans MS" pitchFamily="66" charset="0"/>
              </a:rPr>
              <a:t>Childe, White, Service, Diamond</a:t>
            </a:r>
          </a:p>
          <a:p>
            <a:r>
              <a:rPr lang="en-US" sz="2800" dirty="0">
                <a:latin typeface="Comic Sans MS" pitchFamily="66" charset="0"/>
              </a:rPr>
              <a:t>Social differentiation and class structure</a:t>
            </a:r>
          </a:p>
          <a:p>
            <a:pPr lvl="1"/>
            <a:r>
              <a:rPr lang="en-US" sz="2400" dirty="0">
                <a:latin typeface="Comic Sans MS" pitchFamily="66" charset="0"/>
              </a:rPr>
              <a:t>Marx, Engels, Patterson</a:t>
            </a:r>
          </a:p>
          <a:p>
            <a:r>
              <a:rPr lang="en-US" sz="2800" dirty="0">
                <a:latin typeface="Comic Sans MS" pitchFamily="66" charset="0"/>
              </a:rPr>
              <a:t>Warfare and circumscription </a:t>
            </a:r>
            <a:r>
              <a:rPr lang="en-US" sz="2400" dirty="0">
                <a:latin typeface="Comic Sans MS" pitchFamily="66" charset="0"/>
              </a:rPr>
              <a:t>- Carneiro</a:t>
            </a:r>
            <a:endParaRPr lang="en-US" sz="2800" dirty="0">
              <a:latin typeface="Comic Sans MS" pitchFamily="66" charset="0"/>
            </a:endParaRPr>
          </a:p>
          <a:p>
            <a:r>
              <a:rPr lang="en-US" sz="2800" dirty="0">
                <a:latin typeface="Comic Sans MS" pitchFamily="66" charset="0"/>
              </a:rPr>
              <a:t>Economics and trade, problem-solving and information processing, …</a:t>
            </a:r>
          </a:p>
          <a:p>
            <a:r>
              <a:rPr lang="en-US" sz="2800" dirty="0">
                <a:latin typeface="Comic Sans MS" pitchFamily="66" charset="0"/>
              </a:rPr>
              <a:t>Cultural Multilevel Selection</a:t>
            </a:r>
          </a:p>
          <a:p>
            <a:pPr lvl="1"/>
            <a:r>
              <a:rPr lang="en-US" sz="2400" dirty="0">
                <a:latin typeface="Comic Sans MS" pitchFamily="66" charset="0"/>
              </a:rPr>
              <a:t>Boyd, Richerson, D.S. Wilson, Bowles</a:t>
            </a:r>
            <a:endParaRPr lang="en-US" dirty="0">
              <a:latin typeface="Comic Sans MS" pitchFamily="66" charset="0"/>
            </a:endParaRPr>
          </a:p>
        </p:txBody>
      </p:sp>
    </p:spTree>
    <p:extLst>
      <p:ext uri="{BB962C8B-B14F-4D97-AF65-F5344CB8AC3E}">
        <p14:creationId xmlns:p14="http://schemas.microsoft.com/office/powerpoint/2010/main" val="878098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04800" y="274638"/>
            <a:ext cx="8686800" cy="1630362"/>
          </a:xfrm>
        </p:spPr>
        <p:txBody>
          <a:bodyPr/>
          <a:lstStyle/>
          <a:p>
            <a:pPr eaLnBrk="1" hangingPunct="1"/>
            <a:r>
              <a:rPr lang="en-US" sz="3600" dirty="0">
                <a:latin typeface="Comic Sans MS" pitchFamily="66" charset="0"/>
              </a:rPr>
              <a:t>The Central Question:</a:t>
            </a:r>
            <a:br>
              <a:rPr lang="en-US" sz="3600" dirty="0">
                <a:latin typeface="Comic Sans MS" pitchFamily="66" charset="0"/>
              </a:rPr>
            </a:br>
            <a:r>
              <a:rPr lang="en-US" sz="3600" dirty="0">
                <a:latin typeface="Comic Sans MS" pitchFamily="66" charset="0"/>
              </a:rPr>
              <a:t>How can ultrasocial traits spread?</a:t>
            </a:r>
          </a:p>
        </p:txBody>
      </p:sp>
      <p:sp>
        <p:nvSpPr>
          <p:cNvPr id="18435" name="Rectangle 3"/>
          <p:cNvSpPr>
            <a:spLocks noGrp="1" noChangeArrowheads="1"/>
          </p:cNvSpPr>
          <p:nvPr>
            <p:ph type="body" idx="4294967295"/>
          </p:nvPr>
        </p:nvSpPr>
        <p:spPr>
          <a:xfrm>
            <a:off x="457200" y="2057400"/>
            <a:ext cx="8229600" cy="4495800"/>
          </a:xfrm>
        </p:spPr>
        <p:txBody>
          <a:bodyPr/>
          <a:lstStyle/>
          <a:p>
            <a:r>
              <a:rPr lang="en-US" sz="2800" dirty="0">
                <a:latin typeface="Comic Sans MS" pitchFamily="66" charset="0"/>
              </a:rPr>
              <a:t>It is not a simple matter of accounting for their benefits for integration of large-scale societies</a:t>
            </a:r>
          </a:p>
          <a:p>
            <a:r>
              <a:rPr lang="en-US" sz="2800" dirty="0">
                <a:latin typeface="Comic Sans MS" pitchFamily="66" charset="0"/>
              </a:rPr>
              <a:t>these institutions have significant costs</a:t>
            </a:r>
          </a:p>
          <a:p>
            <a:pPr lvl="1"/>
            <a:r>
              <a:rPr lang="en-US" sz="2400" dirty="0">
                <a:latin typeface="Comic Sans MS" pitchFamily="66" charset="0"/>
              </a:rPr>
              <a:t>and historical record indicates that they repeatedly collapsed when societies scale down</a:t>
            </a:r>
          </a:p>
          <a:p>
            <a:r>
              <a:rPr lang="en-US" sz="2800" dirty="0">
                <a:latin typeface="Comic Sans MS" pitchFamily="66" charset="0"/>
              </a:rPr>
              <a:t>need an evolutionary mechanism to explain the spread of such traits despite the costs </a:t>
            </a:r>
          </a:p>
        </p:txBody>
      </p:sp>
    </p:spTree>
    <p:extLst>
      <p:ext uri="{BB962C8B-B14F-4D97-AF65-F5344CB8AC3E}">
        <p14:creationId xmlns:p14="http://schemas.microsoft.com/office/powerpoint/2010/main" val="3163615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371600" y="274638"/>
            <a:ext cx="6629400" cy="6126162"/>
          </a:xfrm>
        </p:spPr>
        <p:txBody>
          <a:bodyPr/>
          <a:lstStyle/>
          <a:p>
            <a:pPr eaLnBrk="1" hangingPunct="1"/>
            <a:r>
              <a:rPr lang="en-US" sz="4000" dirty="0">
                <a:latin typeface="Comic Sans MS" pitchFamily="66" charset="0"/>
              </a:rPr>
              <a:t>Should rulers and elites be self-serving?</a:t>
            </a:r>
            <a:br>
              <a:rPr lang="en-US" sz="4000" dirty="0">
                <a:latin typeface="Comic Sans MS" pitchFamily="66" charset="0"/>
              </a:rPr>
            </a:br>
            <a:r>
              <a:rPr lang="en-US" sz="4000" dirty="0">
                <a:latin typeface="Comic Sans MS" pitchFamily="66" charset="0"/>
              </a:rPr>
              <a:t> </a:t>
            </a:r>
            <a:br>
              <a:rPr lang="en-US" sz="4000" dirty="0">
                <a:latin typeface="Comic Sans MS" pitchFamily="66" charset="0"/>
              </a:rPr>
            </a:br>
            <a:r>
              <a:rPr lang="en-US" sz="4000" dirty="0">
                <a:latin typeface="Comic Sans MS" pitchFamily="66" charset="0"/>
              </a:rPr>
              <a:t>Or should they act in prosocial ways that benefit governed populations?</a:t>
            </a:r>
          </a:p>
        </p:txBody>
      </p:sp>
    </p:spTree>
    <p:extLst>
      <p:ext uri="{BB962C8B-B14F-4D97-AF65-F5344CB8AC3E}">
        <p14:creationId xmlns:p14="http://schemas.microsoft.com/office/powerpoint/2010/main" val="3648531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a:latin typeface="Comic Sans MS" pitchFamily="66" charset="0"/>
              </a:rPr>
              <a:t>Small-scale societies</a:t>
            </a:r>
          </a:p>
        </p:txBody>
      </p:sp>
      <p:sp>
        <p:nvSpPr>
          <p:cNvPr id="34819" name="Rectangle 3"/>
          <p:cNvSpPr>
            <a:spLocks noGrp="1" noChangeArrowheads="1"/>
          </p:cNvSpPr>
          <p:nvPr>
            <p:ph type="body" idx="1"/>
          </p:nvPr>
        </p:nvSpPr>
        <p:spPr>
          <a:xfrm>
            <a:off x="457200" y="1219200"/>
            <a:ext cx="8229600" cy="5257800"/>
          </a:xfrm>
        </p:spPr>
        <p:txBody>
          <a:bodyPr/>
          <a:lstStyle/>
          <a:p>
            <a:pPr eaLnBrk="1" hangingPunct="1">
              <a:lnSpc>
                <a:spcPct val="80000"/>
              </a:lnSpc>
            </a:pPr>
            <a:r>
              <a:rPr lang="en-US" sz="2800" dirty="0">
                <a:latin typeface="Comic Sans MS" pitchFamily="66" charset="0"/>
              </a:rPr>
              <a:t>Egalitarian</a:t>
            </a:r>
          </a:p>
          <a:p>
            <a:pPr eaLnBrk="1" hangingPunct="1">
              <a:lnSpc>
                <a:spcPct val="80000"/>
              </a:lnSpc>
            </a:pPr>
            <a:r>
              <a:rPr lang="en-US" sz="2800" dirty="0">
                <a:latin typeface="Comic Sans MS" pitchFamily="66" charset="0"/>
              </a:rPr>
              <a:t>Integrated by face-to-face interactions</a:t>
            </a:r>
          </a:p>
          <a:p>
            <a:pPr eaLnBrk="1" hangingPunct="1">
              <a:lnSpc>
                <a:spcPct val="80000"/>
              </a:lnSpc>
            </a:pPr>
            <a:r>
              <a:rPr lang="en-US" sz="2800" dirty="0">
                <a:latin typeface="Comic Sans MS" pitchFamily="66" charset="0"/>
              </a:rPr>
              <a:t>Typical size – several hundred, at most a few thousand individuals</a:t>
            </a:r>
          </a:p>
          <a:p>
            <a:pPr eaLnBrk="1" hangingPunct="1">
              <a:lnSpc>
                <a:spcPct val="80000"/>
              </a:lnSpc>
            </a:pPr>
            <a:r>
              <a:rPr lang="en-US" sz="2800" dirty="0">
                <a:latin typeface="Comic Sans MS" pitchFamily="66" charset="0"/>
              </a:rPr>
              <a:t>Social Brain theory: humans can maintain face-to-face cooperation in groups of up to 100-200 individuals </a:t>
            </a:r>
          </a:p>
          <a:p>
            <a:pPr lvl="1" eaLnBrk="1" hangingPunct="1">
              <a:lnSpc>
                <a:spcPct val="80000"/>
              </a:lnSpc>
            </a:pPr>
            <a:r>
              <a:rPr lang="en-US" sz="2400" dirty="0">
                <a:latin typeface="Comic Sans MS" pitchFamily="66" charset="0"/>
              </a:rPr>
              <a:t>social channel capacity = 150 (“Dunbar number”)</a:t>
            </a:r>
            <a:endParaRPr lang="ru-RU" sz="2400" dirty="0">
              <a:latin typeface="Comic Sans MS" pitchFamily="66" charset="0"/>
            </a:endParaRPr>
          </a:p>
          <a:p>
            <a:pPr eaLnBrk="1" hangingPunct="1">
              <a:lnSpc>
                <a:spcPct val="80000"/>
              </a:lnSpc>
            </a:pPr>
            <a:r>
              <a:rPr lang="en-US" sz="2800" dirty="0">
                <a:latin typeface="Comic Sans MS" pitchFamily="66" charset="0"/>
                <a:cs typeface="Arial" pitchFamily="34" charset="0"/>
              </a:rPr>
              <a:t>How did evolution break through the threshold imposed by face-to-face interactions?</a:t>
            </a:r>
          </a:p>
        </p:txBody>
      </p:sp>
    </p:spTree>
    <p:extLst>
      <p:ext uri="{BB962C8B-B14F-4D97-AF65-F5344CB8AC3E}">
        <p14:creationId xmlns:p14="http://schemas.microsoft.com/office/powerpoint/2010/main" val="223335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381000" y="228600"/>
            <a:ext cx="5715000" cy="914400"/>
          </a:xfrm>
        </p:spPr>
        <p:txBody>
          <a:bodyPr/>
          <a:lstStyle/>
          <a:p>
            <a:pPr eaLnBrk="1" hangingPunct="1"/>
            <a:r>
              <a:rPr lang="en-US" sz="3600">
                <a:latin typeface="Comic Sans MS" pitchFamily="66" charset="0"/>
              </a:rPr>
              <a:t>Hierarchical Organization</a:t>
            </a:r>
          </a:p>
        </p:txBody>
      </p:sp>
      <p:sp>
        <p:nvSpPr>
          <p:cNvPr id="40963" name="Rectangle 3"/>
          <p:cNvSpPr>
            <a:spLocks noGrp="1" noChangeArrowheads="1"/>
          </p:cNvSpPr>
          <p:nvPr>
            <p:ph type="body" idx="4294967295"/>
          </p:nvPr>
        </p:nvSpPr>
        <p:spPr>
          <a:xfrm>
            <a:off x="228600" y="1143000"/>
            <a:ext cx="5715000" cy="2819400"/>
          </a:xfrm>
        </p:spPr>
        <p:txBody>
          <a:bodyPr/>
          <a:lstStyle/>
          <a:p>
            <a:pPr eaLnBrk="1" hangingPunct="1"/>
            <a:r>
              <a:rPr lang="en-US" sz="2800" dirty="0">
                <a:latin typeface="Comic Sans MS" pitchFamily="66" charset="0"/>
              </a:rPr>
              <a:t>A binary relationship</a:t>
            </a:r>
          </a:p>
          <a:p>
            <a:pPr lvl="1" eaLnBrk="1" hangingPunct="1"/>
            <a:r>
              <a:rPr lang="en-US" sz="2400" dirty="0">
                <a:latin typeface="Comic Sans MS" pitchFamily="66" charset="0"/>
              </a:rPr>
              <a:t>lord-vassal</a:t>
            </a:r>
          </a:p>
          <a:p>
            <a:pPr lvl="1" eaLnBrk="1" hangingPunct="1"/>
            <a:r>
              <a:rPr lang="en-US" sz="2400" dirty="0">
                <a:latin typeface="Comic Sans MS" pitchFamily="66" charset="0"/>
              </a:rPr>
              <a:t>chiefly village/subordinate village</a:t>
            </a:r>
          </a:p>
          <a:p>
            <a:pPr eaLnBrk="1" hangingPunct="1"/>
            <a:r>
              <a:rPr lang="en-US" sz="2800" dirty="0">
                <a:latin typeface="Comic Sans MS" pitchFamily="66" charset="0"/>
              </a:rPr>
              <a:t>An elementary building block for constructing hierarchical social nets</a:t>
            </a:r>
          </a:p>
        </p:txBody>
      </p:sp>
      <p:sp>
        <p:nvSpPr>
          <p:cNvPr id="40964" name="AutoShape 4"/>
          <p:cNvSpPr>
            <a:spLocks noChangeArrowheads="1"/>
          </p:cNvSpPr>
          <p:nvPr/>
        </p:nvSpPr>
        <p:spPr bwMode="auto">
          <a:xfrm>
            <a:off x="1371600" y="43434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0965" name="AutoShape 5"/>
          <p:cNvSpPr>
            <a:spLocks noChangeArrowheads="1"/>
          </p:cNvSpPr>
          <p:nvPr/>
        </p:nvSpPr>
        <p:spPr bwMode="auto">
          <a:xfrm>
            <a:off x="1371600" y="54102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0966" name="Line 6"/>
          <p:cNvSpPr>
            <a:spLocks noChangeShapeType="1"/>
          </p:cNvSpPr>
          <p:nvPr/>
        </p:nvSpPr>
        <p:spPr bwMode="auto">
          <a:xfrm>
            <a:off x="1524000" y="4724400"/>
            <a:ext cx="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67" name="AutoShape 7"/>
          <p:cNvSpPr>
            <a:spLocks noChangeArrowheads="1"/>
          </p:cNvSpPr>
          <p:nvPr/>
        </p:nvSpPr>
        <p:spPr bwMode="auto">
          <a:xfrm>
            <a:off x="5105400" y="54102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0968" name="Line 8"/>
          <p:cNvSpPr>
            <a:spLocks noChangeShapeType="1"/>
          </p:cNvSpPr>
          <p:nvPr/>
        </p:nvSpPr>
        <p:spPr bwMode="auto">
          <a:xfrm flipH="1">
            <a:off x="5334000" y="47244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69" name="AutoShape 9"/>
          <p:cNvSpPr>
            <a:spLocks noChangeArrowheads="1"/>
          </p:cNvSpPr>
          <p:nvPr/>
        </p:nvSpPr>
        <p:spPr bwMode="auto">
          <a:xfrm>
            <a:off x="5791200" y="43434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0970" name="AutoShape 10"/>
          <p:cNvSpPr>
            <a:spLocks noChangeArrowheads="1"/>
          </p:cNvSpPr>
          <p:nvPr/>
        </p:nvSpPr>
        <p:spPr bwMode="auto">
          <a:xfrm>
            <a:off x="5791200" y="54102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0971" name="Line 11"/>
          <p:cNvSpPr>
            <a:spLocks noChangeShapeType="1"/>
          </p:cNvSpPr>
          <p:nvPr/>
        </p:nvSpPr>
        <p:spPr bwMode="auto">
          <a:xfrm>
            <a:off x="5943600" y="4724400"/>
            <a:ext cx="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72" name="AutoShape 12"/>
          <p:cNvSpPr>
            <a:spLocks noChangeArrowheads="1"/>
          </p:cNvSpPr>
          <p:nvPr/>
        </p:nvSpPr>
        <p:spPr bwMode="auto">
          <a:xfrm>
            <a:off x="6553200" y="54102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0973" name="Line 13"/>
          <p:cNvSpPr>
            <a:spLocks noChangeShapeType="1"/>
          </p:cNvSpPr>
          <p:nvPr/>
        </p:nvSpPr>
        <p:spPr bwMode="auto">
          <a:xfrm>
            <a:off x="6172200" y="47244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74" name="Line 14"/>
          <p:cNvSpPr>
            <a:spLocks noChangeShapeType="1"/>
          </p:cNvSpPr>
          <p:nvPr/>
        </p:nvSpPr>
        <p:spPr bwMode="auto">
          <a:xfrm>
            <a:off x="2895600" y="5029200"/>
            <a:ext cx="1371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409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0" y="76200"/>
            <a:ext cx="2946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6" name="Text Box 16"/>
          <p:cNvSpPr txBox="1">
            <a:spLocks noChangeArrowheads="1"/>
          </p:cNvSpPr>
          <p:nvPr/>
        </p:nvSpPr>
        <p:spPr bwMode="auto">
          <a:xfrm>
            <a:off x="6477000" y="3352800"/>
            <a:ext cx="25146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600">
                <a:latin typeface="Comic Sans MS" pitchFamily="66" charset="0"/>
              </a:rPr>
              <a:t>Roland pledges his fealty to Charlemagne</a:t>
            </a:r>
          </a:p>
        </p:txBody>
      </p:sp>
    </p:spTree>
    <p:extLst>
      <p:ext uri="{BB962C8B-B14F-4D97-AF65-F5344CB8AC3E}">
        <p14:creationId xmlns:p14="http://schemas.microsoft.com/office/powerpoint/2010/main" val="1285776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ChangeArrowheads="1"/>
          </p:cNvSpPr>
          <p:nvPr/>
        </p:nvSpPr>
        <p:spPr bwMode="auto">
          <a:xfrm>
            <a:off x="14478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87" name="Line 3"/>
          <p:cNvSpPr>
            <a:spLocks noChangeShapeType="1"/>
          </p:cNvSpPr>
          <p:nvPr/>
        </p:nvSpPr>
        <p:spPr bwMode="auto">
          <a:xfrm flipH="1">
            <a:off x="1676400" y="31242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88" name="AutoShape 4"/>
          <p:cNvSpPr>
            <a:spLocks noChangeArrowheads="1"/>
          </p:cNvSpPr>
          <p:nvPr/>
        </p:nvSpPr>
        <p:spPr bwMode="auto">
          <a:xfrm>
            <a:off x="2133600" y="27432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89" name="AutoShape 5"/>
          <p:cNvSpPr>
            <a:spLocks noChangeArrowheads="1"/>
          </p:cNvSpPr>
          <p:nvPr/>
        </p:nvSpPr>
        <p:spPr bwMode="auto">
          <a:xfrm>
            <a:off x="21336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90" name="Line 6"/>
          <p:cNvSpPr>
            <a:spLocks noChangeShapeType="1"/>
          </p:cNvSpPr>
          <p:nvPr/>
        </p:nvSpPr>
        <p:spPr bwMode="auto">
          <a:xfrm>
            <a:off x="2286000" y="3124200"/>
            <a:ext cx="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91" name="AutoShape 7"/>
          <p:cNvSpPr>
            <a:spLocks noChangeArrowheads="1"/>
          </p:cNvSpPr>
          <p:nvPr/>
        </p:nvSpPr>
        <p:spPr bwMode="auto">
          <a:xfrm>
            <a:off x="28956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92" name="Line 8"/>
          <p:cNvSpPr>
            <a:spLocks noChangeShapeType="1"/>
          </p:cNvSpPr>
          <p:nvPr/>
        </p:nvSpPr>
        <p:spPr bwMode="auto">
          <a:xfrm>
            <a:off x="2514600" y="31242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AutoShape 9"/>
          <p:cNvSpPr>
            <a:spLocks noChangeArrowheads="1"/>
          </p:cNvSpPr>
          <p:nvPr/>
        </p:nvSpPr>
        <p:spPr bwMode="auto">
          <a:xfrm>
            <a:off x="38100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94" name="Line 10"/>
          <p:cNvSpPr>
            <a:spLocks noChangeShapeType="1"/>
          </p:cNvSpPr>
          <p:nvPr/>
        </p:nvSpPr>
        <p:spPr bwMode="auto">
          <a:xfrm flipH="1">
            <a:off x="4038600" y="31242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95" name="AutoShape 11"/>
          <p:cNvSpPr>
            <a:spLocks noChangeArrowheads="1"/>
          </p:cNvSpPr>
          <p:nvPr/>
        </p:nvSpPr>
        <p:spPr bwMode="auto">
          <a:xfrm>
            <a:off x="4495800" y="27432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96" name="AutoShape 12"/>
          <p:cNvSpPr>
            <a:spLocks noChangeArrowheads="1"/>
          </p:cNvSpPr>
          <p:nvPr/>
        </p:nvSpPr>
        <p:spPr bwMode="auto">
          <a:xfrm>
            <a:off x="44958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97" name="Line 13"/>
          <p:cNvSpPr>
            <a:spLocks noChangeShapeType="1"/>
          </p:cNvSpPr>
          <p:nvPr/>
        </p:nvSpPr>
        <p:spPr bwMode="auto">
          <a:xfrm>
            <a:off x="4648200" y="3124200"/>
            <a:ext cx="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998" name="AutoShape 14"/>
          <p:cNvSpPr>
            <a:spLocks noChangeArrowheads="1"/>
          </p:cNvSpPr>
          <p:nvPr/>
        </p:nvSpPr>
        <p:spPr bwMode="auto">
          <a:xfrm>
            <a:off x="52578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1999" name="Line 15"/>
          <p:cNvSpPr>
            <a:spLocks noChangeShapeType="1"/>
          </p:cNvSpPr>
          <p:nvPr/>
        </p:nvSpPr>
        <p:spPr bwMode="auto">
          <a:xfrm>
            <a:off x="4876800" y="31242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00" name="AutoShape 16"/>
          <p:cNvSpPr>
            <a:spLocks noChangeArrowheads="1"/>
          </p:cNvSpPr>
          <p:nvPr/>
        </p:nvSpPr>
        <p:spPr bwMode="auto">
          <a:xfrm>
            <a:off x="60960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2001" name="Line 17"/>
          <p:cNvSpPr>
            <a:spLocks noChangeShapeType="1"/>
          </p:cNvSpPr>
          <p:nvPr/>
        </p:nvSpPr>
        <p:spPr bwMode="auto">
          <a:xfrm flipH="1">
            <a:off x="6324600" y="31242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02" name="AutoShape 18"/>
          <p:cNvSpPr>
            <a:spLocks noChangeArrowheads="1"/>
          </p:cNvSpPr>
          <p:nvPr/>
        </p:nvSpPr>
        <p:spPr bwMode="auto">
          <a:xfrm>
            <a:off x="6781800" y="27432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2003" name="AutoShape 19"/>
          <p:cNvSpPr>
            <a:spLocks noChangeArrowheads="1"/>
          </p:cNvSpPr>
          <p:nvPr/>
        </p:nvSpPr>
        <p:spPr bwMode="auto">
          <a:xfrm>
            <a:off x="67818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2004" name="Line 20"/>
          <p:cNvSpPr>
            <a:spLocks noChangeShapeType="1"/>
          </p:cNvSpPr>
          <p:nvPr/>
        </p:nvSpPr>
        <p:spPr bwMode="auto">
          <a:xfrm>
            <a:off x="6934200" y="3124200"/>
            <a:ext cx="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05" name="AutoShape 21"/>
          <p:cNvSpPr>
            <a:spLocks noChangeArrowheads="1"/>
          </p:cNvSpPr>
          <p:nvPr/>
        </p:nvSpPr>
        <p:spPr bwMode="auto">
          <a:xfrm>
            <a:off x="7543800" y="38100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2006" name="Line 22"/>
          <p:cNvSpPr>
            <a:spLocks noChangeShapeType="1"/>
          </p:cNvSpPr>
          <p:nvPr/>
        </p:nvSpPr>
        <p:spPr bwMode="auto">
          <a:xfrm>
            <a:off x="7162800" y="3124200"/>
            <a:ext cx="381000" cy="609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07" name="Line 23"/>
          <p:cNvSpPr>
            <a:spLocks noChangeShapeType="1"/>
          </p:cNvSpPr>
          <p:nvPr/>
        </p:nvSpPr>
        <p:spPr bwMode="auto">
          <a:xfrm flipH="1">
            <a:off x="2514600" y="1676400"/>
            <a:ext cx="1905000" cy="990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08" name="AutoShape 24"/>
          <p:cNvSpPr>
            <a:spLocks noChangeArrowheads="1"/>
          </p:cNvSpPr>
          <p:nvPr/>
        </p:nvSpPr>
        <p:spPr bwMode="auto">
          <a:xfrm>
            <a:off x="4495800" y="1295400"/>
            <a:ext cx="304800" cy="304800"/>
          </a:xfrm>
          <a:prstGeom prst="smileyFace">
            <a:avLst>
              <a:gd name="adj" fmla="val 4653"/>
            </a:avLst>
          </a:prstGeom>
          <a:solidFill>
            <a:schemeClr val="tx1"/>
          </a:solidFill>
          <a:ln w="9525">
            <a:solidFill>
              <a:schemeClr val="tx1"/>
            </a:solidFill>
            <a:round/>
            <a:headEnd/>
            <a:tailEnd/>
          </a:ln>
        </p:spPr>
        <p:txBody>
          <a:bodyPr wrap="none" anchor="ctr"/>
          <a:lstStyle/>
          <a:p>
            <a:endParaRPr lang="en-US"/>
          </a:p>
        </p:txBody>
      </p:sp>
      <p:sp>
        <p:nvSpPr>
          <p:cNvPr id="42009" name="Line 25"/>
          <p:cNvSpPr>
            <a:spLocks noChangeShapeType="1"/>
          </p:cNvSpPr>
          <p:nvPr/>
        </p:nvSpPr>
        <p:spPr bwMode="auto">
          <a:xfrm>
            <a:off x="4648200" y="1676400"/>
            <a:ext cx="0" cy="9144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10" name="Line 26"/>
          <p:cNvSpPr>
            <a:spLocks noChangeShapeType="1"/>
          </p:cNvSpPr>
          <p:nvPr/>
        </p:nvSpPr>
        <p:spPr bwMode="auto">
          <a:xfrm>
            <a:off x="4876800" y="1676400"/>
            <a:ext cx="1905000" cy="9906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011" name="Rectangle 3"/>
          <p:cNvSpPr>
            <a:spLocks noChangeArrowheads="1"/>
          </p:cNvSpPr>
          <p:nvPr/>
        </p:nvSpPr>
        <p:spPr bwMode="auto">
          <a:xfrm>
            <a:off x="381000" y="5257800"/>
            <a:ext cx="8229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en-US" sz="2800" dirty="0">
                <a:latin typeface="Comic Sans MS" pitchFamily="66" charset="0"/>
              </a:rPr>
              <a:t>Adding hierarchical levels allows building social networks of unlimited size</a:t>
            </a:r>
          </a:p>
        </p:txBody>
      </p:sp>
    </p:spTree>
    <p:extLst>
      <p:ext uri="{BB962C8B-B14F-4D97-AF65-F5344CB8AC3E}">
        <p14:creationId xmlns:p14="http://schemas.microsoft.com/office/powerpoint/2010/main" val="415755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81000" y="228600"/>
            <a:ext cx="8305800" cy="1295400"/>
          </a:xfrm>
        </p:spPr>
        <p:txBody>
          <a:bodyPr/>
          <a:lstStyle/>
          <a:p>
            <a:pPr eaLnBrk="1" hangingPunct="1"/>
            <a:r>
              <a:rPr lang="en-US" sz="3600">
                <a:latin typeface="Comic Sans MS" pitchFamily="66" charset="0"/>
              </a:rPr>
              <a:t>Hierarchical social organization</a:t>
            </a:r>
            <a:br>
              <a:rPr lang="en-US" sz="3600">
                <a:latin typeface="Comic Sans MS" pitchFamily="66" charset="0"/>
              </a:rPr>
            </a:br>
            <a:r>
              <a:rPr lang="en-US" sz="3600">
                <a:latin typeface="Comic Sans MS" pitchFamily="66" charset="0"/>
              </a:rPr>
              <a:t>(chains of command)</a:t>
            </a:r>
          </a:p>
        </p:txBody>
      </p:sp>
      <p:sp>
        <p:nvSpPr>
          <p:cNvPr id="44035" name="Rectangle 3"/>
          <p:cNvSpPr>
            <a:spLocks noGrp="1" noChangeArrowheads="1"/>
          </p:cNvSpPr>
          <p:nvPr>
            <p:ph type="body" idx="4294967295"/>
          </p:nvPr>
        </p:nvSpPr>
        <p:spPr>
          <a:xfrm>
            <a:off x="457200" y="1600200"/>
            <a:ext cx="8229600" cy="4953000"/>
          </a:xfrm>
        </p:spPr>
        <p:txBody>
          <a:bodyPr/>
          <a:lstStyle/>
          <a:p>
            <a:pPr lvl="1" eaLnBrk="1" hangingPunct="1"/>
            <a:r>
              <a:rPr lang="en-US" dirty="0">
                <a:latin typeface="Comic Sans MS" pitchFamily="66" charset="0"/>
              </a:rPr>
              <a:t>allows to increase group size without increasing social channel capacity</a:t>
            </a:r>
          </a:p>
          <a:p>
            <a:pPr lvl="1" eaLnBrk="1" hangingPunct="1"/>
            <a:r>
              <a:rPr lang="en-US" dirty="0">
                <a:latin typeface="Comic Sans MS" pitchFamily="66" charset="0"/>
              </a:rPr>
              <a:t>enables political and administrative organizations (bureaucracies)</a:t>
            </a:r>
          </a:p>
          <a:p>
            <a:pPr lvl="1" eaLnBrk="1" hangingPunct="1"/>
            <a:r>
              <a:rPr lang="en-US" dirty="0">
                <a:latin typeface="Comic Sans MS" pitchFamily="66" charset="0"/>
              </a:rPr>
              <a:t>increases efficiency of military operations</a:t>
            </a:r>
          </a:p>
          <a:p>
            <a:pPr eaLnBrk="1" hangingPunct="1"/>
            <a:r>
              <a:rPr lang="en-US" dirty="0">
                <a:latin typeface="Comic Sans MS" pitchFamily="66" charset="0"/>
              </a:rPr>
              <a:t>Hierarchically organized large-scale societies win in competition with nonhierarchical (and “heterarchical”) societies</a:t>
            </a:r>
          </a:p>
        </p:txBody>
      </p:sp>
    </p:spTree>
    <p:extLst>
      <p:ext uri="{BB962C8B-B14F-4D97-AF65-F5344CB8AC3E}">
        <p14:creationId xmlns:p14="http://schemas.microsoft.com/office/powerpoint/2010/main" val="1955646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81000" y="228600"/>
            <a:ext cx="8305800" cy="1295400"/>
          </a:xfrm>
        </p:spPr>
        <p:txBody>
          <a:bodyPr/>
          <a:lstStyle/>
          <a:p>
            <a:pPr eaLnBrk="1" hangingPunct="1"/>
            <a:r>
              <a:rPr lang="en-US" sz="3600" dirty="0">
                <a:latin typeface="Comic Sans MS" pitchFamily="66" charset="0"/>
              </a:rPr>
              <a:t>The Dark Side of Hierarchy: inequality and despotism</a:t>
            </a:r>
          </a:p>
        </p:txBody>
      </p:sp>
      <p:sp>
        <p:nvSpPr>
          <p:cNvPr id="44035" name="Rectangle 3"/>
          <p:cNvSpPr>
            <a:spLocks noGrp="1" noChangeArrowheads="1"/>
          </p:cNvSpPr>
          <p:nvPr>
            <p:ph type="body" idx="4294967295"/>
          </p:nvPr>
        </p:nvSpPr>
        <p:spPr>
          <a:xfrm>
            <a:off x="457200" y="1600200"/>
            <a:ext cx="8229600" cy="4953000"/>
          </a:xfrm>
        </p:spPr>
        <p:txBody>
          <a:bodyPr/>
          <a:lstStyle/>
          <a:p>
            <a:pPr eaLnBrk="1" hangingPunct="1"/>
            <a:r>
              <a:rPr lang="en-US" dirty="0">
                <a:latin typeface="Comic Sans MS" pitchFamily="66" charset="0"/>
              </a:rPr>
              <a:t>Hierarchy inevitably leads to inegalitarian societies</a:t>
            </a:r>
          </a:p>
          <a:p>
            <a:pPr lvl="1" eaLnBrk="1" hangingPunct="1"/>
            <a:r>
              <a:rPr lang="en-US" dirty="0">
                <a:latin typeface="Comic Sans MS" pitchFamily="66" charset="0"/>
              </a:rPr>
              <a:t>“the Iron Law of Oligarchy” (</a:t>
            </a:r>
            <a:r>
              <a:rPr lang="en-US" dirty="0" err="1">
                <a:latin typeface="Comic Sans MS" pitchFamily="66" charset="0"/>
              </a:rPr>
              <a:t>Michels</a:t>
            </a:r>
            <a:r>
              <a:rPr lang="en-US" dirty="0">
                <a:latin typeface="Comic Sans MS" pitchFamily="66" charset="0"/>
              </a:rPr>
              <a:t> 1911)</a:t>
            </a:r>
          </a:p>
          <a:p>
            <a:pPr eaLnBrk="1" hangingPunct="1"/>
            <a:r>
              <a:rPr lang="en-US" dirty="0">
                <a:latin typeface="Comic Sans MS" pitchFamily="66" charset="0"/>
              </a:rPr>
              <a:t>A common route in human history:</a:t>
            </a:r>
          </a:p>
          <a:p>
            <a:pPr lvl="1" eaLnBrk="1" hangingPunct="1"/>
            <a:r>
              <a:rPr lang="en-US" dirty="0">
                <a:latin typeface="Comic Sans MS" pitchFamily="66" charset="0"/>
              </a:rPr>
              <a:t>temporary, ad hoc military leaders convert themselves into permanent, hereditary chiefs</a:t>
            </a:r>
          </a:p>
          <a:p>
            <a:pPr lvl="1" eaLnBrk="1" hangingPunct="1"/>
            <a:r>
              <a:rPr lang="en-US" dirty="0">
                <a:latin typeface="Comic Sans MS" pitchFamily="66" charset="0"/>
              </a:rPr>
              <a:t>use religion to legitimize inequality</a:t>
            </a:r>
          </a:p>
        </p:txBody>
      </p:sp>
    </p:spTree>
    <p:extLst>
      <p:ext uri="{BB962C8B-B14F-4D97-AF65-F5344CB8AC3E}">
        <p14:creationId xmlns:p14="http://schemas.microsoft.com/office/powerpoint/2010/main" val="3949772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The First Turn (‘Zig’)</a:t>
            </a:r>
          </a:p>
        </p:txBody>
      </p:sp>
      <p:sp>
        <p:nvSpPr>
          <p:cNvPr id="34819" name="Rectangle 3"/>
          <p:cNvSpPr>
            <a:spLocks noGrp="1" noChangeArrowheads="1"/>
          </p:cNvSpPr>
          <p:nvPr>
            <p:ph type="body" idx="1"/>
          </p:nvPr>
        </p:nvSpPr>
        <p:spPr>
          <a:xfrm>
            <a:off x="457200" y="1219200"/>
            <a:ext cx="8229600" cy="5257800"/>
          </a:xfrm>
        </p:spPr>
        <p:txBody>
          <a:bodyPr/>
          <a:lstStyle/>
          <a:p>
            <a:pPr eaLnBrk="1" hangingPunct="1">
              <a:lnSpc>
                <a:spcPct val="80000"/>
              </a:lnSpc>
            </a:pPr>
            <a:r>
              <a:rPr lang="en-US" dirty="0">
                <a:latin typeface="Comic Sans MS" pitchFamily="66" charset="0"/>
              </a:rPr>
              <a:t>The Neolithic transition</a:t>
            </a:r>
          </a:p>
          <a:p>
            <a:pPr lvl="1" eaLnBrk="1" hangingPunct="1">
              <a:lnSpc>
                <a:spcPct val="80000"/>
              </a:lnSpc>
            </a:pPr>
            <a:r>
              <a:rPr lang="en-US" dirty="0">
                <a:latin typeface="Comic Sans MS" pitchFamily="66" charset="0"/>
              </a:rPr>
              <a:t>agriculture, potential surplus, private property, and intensification of warfare</a:t>
            </a:r>
          </a:p>
          <a:p>
            <a:pPr eaLnBrk="1" hangingPunct="1">
              <a:lnSpc>
                <a:spcPct val="80000"/>
              </a:lnSpc>
            </a:pPr>
            <a:r>
              <a:rPr lang="en-US" dirty="0">
                <a:latin typeface="Comic Sans MS" pitchFamily="66" charset="0"/>
              </a:rPr>
              <a:t>The rise of hierarchical societies: chiefdoms and archaic states</a:t>
            </a:r>
          </a:p>
          <a:p>
            <a:pPr eaLnBrk="1" hangingPunct="1">
              <a:lnSpc>
                <a:spcPct val="80000"/>
              </a:lnSpc>
            </a:pPr>
            <a:r>
              <a:rPr lang="en-US" dirty="0">
                <a:latin typeface="Comic Sans MS" pitchFamily="66" charset="0"/>
              </a:rPr>
              <a:t>Appearance of extreme forms of inequality (‘despotism’):</a:t>
            </a:r>
          </a:p>
          <a:p>
            <a:pPr lvl="1" eaLnBrk="1" hangingPunct="1">
              <a:lnSpc>
                <a:spcPct val="80000"/>
              </a:lnSpc>
            </a:pPr>
            <a:r>
              <a:rPr lang="en-US" dirty="0">
                <a:latin typeface="Comic Sans MS" pitchFamily="66" charset="0"/>
              </a:rPr>
              <a:t>deification of rulers</a:t>
            </a:r>
          </a:p>
          <a:p>
            <a:pPr lvl="1" eaLnBrk="1" hangingPunct="1">
              <a:lnSpc>
                <a:spcPct val="80000"/>
              </a:lnSpc>
            </a:pPr>
            <a:r>
              <a:rPr lang="en-US" dirty="0">
                <a:latin typeface="Comic Sans MS" pitchFamily="66" charset="0"/>
              </a:rPr>
              <a:t>human sacrifice</a:t>
            </a:r>
          </a:p>
          <a:p>
            <a:pPr lvl="1" eaLnBrk="1" hangingPunct="1">
              <a:lnSpc>
                <a:spcPct val="80000"/>
              </a:lnSpc>
            </a:pPr>
            <a:r>
              <a:rPr lang="en-US" dirty="0">
                <a:latin typeface="Comic Sans MS" pitchFamily="66" charset="0"/>
              </a:rPr>
              <a:t>slavery</a:t>
            </a:r>
          </a:p>
          <a:p>
            <a:pPr lvl="1" eaLnBrk="1" hangingPunct="1">
              <a:lnSpc>
                <a:spcPct val="80000"/>
              </a:lnSpc>
            </a:pPr>
            <a:r>
              <a:rPr lang="en-US" dirty="0">
                <a:latin typeface="Comic Sans MS" pitchFamily="66" charset="0"/>
              </a:rPr>
              <a:t>unequal rights for commoners and elites</a:t>
            </a:r>
          </a:p>
          <a:p>
            <a:pPr lvl="1" eaLnBrk="1" hangingPunct="1">
              <a:lnSpc>
                <a:spcPct val="80000"/>
              </a:lnSpc>
            </a:pPr>
            <a:r>
              <a:rPr lang="en-US" dirty="0">
                <a:latin typeface="Comic Sans MS" pitchFamily="66" charset="0"/>
              </a:rPr>
              <a:t>enormous differentials in power &amp; wealth</a:t>
            </a:r>
          </a:p>
          <a:p>
            <a:pPr eaLnBrk="1" hangingPunct="1">
              <a:lnSpc>
                <a:spcPct val="80000"/>
              </a:lnSpc>
            </a:pPr>
            <a:endParaRPr lang="en-US" dirty="0">
              <a:latin typeface="Comic Sans MS" pitchFamily="66" charset="0"/>
            </a:endParaRPr>
          </a:p>
        </p:txBody>
      </p:sp>
    </p:spTree>
    <p:extLst>
      <p:ext uri="{BB962C8B-B14F-4D97-AF65-F5344CB8AC3E}">
        <p14:creationId xmlns:p14="http://schemas.microsoft.com/office/powerpoint/2010/main" val="81049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5443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Downside of Extreme Inequality</a:t>
            </a:r>
          </a:p>
        </p:txBody>
      </p:sp>
      <p:sp>
        <p:nvSpPr>
          <p:cNvPr id="34819" name="Rectangle 3"/>
          <p:cNvSpPr>
            <a:spLocks noGrp="1" noChangeArrowheads="1"/>
          </p:cNvSpPr>
          <p:nvPr>
            <p:ph type="body" idx="1"/>
          </p:nvPr>
        </p:nvSpPr>
        <p:spPr>
          <a:xfrm>
            <a:off x="457200" y="1295400"/>
            <a:ext cx="8229600" cy="5181600"/>
          </a:xfrm>
        </p:spPr>
        <p:txBody>
          <a:bodyPr/>
          <a:lstStyle/>
          <a:p>
            <a:pPr eaLnBrk="1" hangingPunct="1">
              <a:lnSpc>
                <a:spcPct val="80000"/>
              </a:lnSpc>
            </a:pPr>
            <a:r>
              <a:rPr lang="en-US" dirty="0">
                <a:latin typeface="Comic Sans MS" pitchFamily="66" charset="0"/>
              </a:rPr>
              <a:t>Inequality corrodes cooperation</a:t>
            </a:r>
          </a:p>
          <a:p>
            <a:pPr lvl="1" eaLnBrk="1" hangingPunct="1">
              <a:lnSpc>
                <a:spcPct val="80000"/>
              </a:lnSpc>
            </a:pPr>
            <a:r>
              <a:rPr lang="en-US" dirty="0">
                <a:latin typeface="Comic Sans MS" pitchFamily="66" charset="0"/>
              </a:rPr>
              <a:t>between rulers and the ruled</a:t>
            </a:r>
          </a:p>
          <a:p>
            <a:pPr lvl="1" eaLnBrk="1" hangingPunct="1">
              <a:lnSpc>
                <a:spcPct val="80000"/>
              </a:lnSpc>
            </a:pPr>
            <a:r>
              <a:rPr lang="en-US" dirty="0">
                <a:latin typeface="Comic Sans MS" pitchFamily="66" charset="0"/>
              </a:rPr>
              <a:t>but also within the elites </a:t>
            </a:r>
          </a:p>
          <a:p>
            <a:pPr eaLnBrk="1" hangingPunct="1">
              <a:lnSpc>
                <a:spcPct val="80000"/>
              </a:lnSpc>
            </a:pPr>
            <a:r>
              <a:rPr lang="en-US" dirty="0">
                <a:latin typeface="Comic Sans MS" pitchFamily="66" charset="0"/>
              </a:rPr>
              <a:t>Hugely unequal societies are vulnerable</a:t>
            </a:r>
          </a:p>
          <a:p>
            <a:pPr lvl="1" eaLnBrk="1" hangingPunct="1">
              <a:lnSpc>
                <a:spcPct val="80000"/>
              </a:lnSpc>
            </a:pPr>
            <a:r>
              <a:rPr lang="en-US" dirty="0">
                <a:latin typeface="Comic Sans MS" pitchFamily="66" charset="0"/>
              </a:rPr>
              <a:t>to internal revolution</a:t>
            </a:r>
          </a:p>
          <a:p>
            <a:pPr lvl="1" eaLnBrk="1" hangingPunct="1">
              <a:lnSpc>
                <a:spcPct val="80000"/>
              </a:lnSpc>
            </a:pPr>
            <a:r>
              <a:rPr lang="en-US" dirty="0">
                <a:latin typeface="Comic Sans MS" pitchFamily="66" charset="0"/>
              </a:rPr>
              <a:t>to external conquest </a:t>
            </a:r>
          </a:p>
          <a:p>
            <a:pPr eaLnBrk="1" hangingPunct="1">
              <a:lnSpc>
                <a:spcPct val="80000"/>
              </a:lnSpc>
            </a:pPr>
            <a:r>
              <a:rPr lang="en-US" dirty="0">
                <a:latin typeface="Comic Sans MS" pitchFamily="66" charset="0"/>
              </a:rPr>
              <a:t>As societies grew in scale the social costs of extreme inequity increased</a:t>
            </a:r>
          </a:p>
          <a:p>
            <a:pPr eaLnBrk="1" hangingPunct="1">
              <a:lnSpc>
                <a:spcPct val="80000"/>
              </a:lnSpc>
            </a:pPr>
            <a:r>
              <a:rPr lang="en-US" dirty="0">
                <a:latin typeface="Comic Sans MS" pitchFamily="66" charset="0"/>
              </a:rPr>
              <a:t>“legitimation crisis of the early state”</a:t>
            </a:r>
          </a:p>
          <a:p>
            <a:pPr lvl="1" eaLnBrk="1" hangingPunct="1">
              <a:lnSpc>
                <a:spcPct val="80000"/>
              </a:lnSpc>
            </a:pPr>
            <a:r>
              <a:rPr lang="en-US" dirty="0">
                <a:latin typeface="Comic Sans MS" pitchFamily="66" charset="0"/>
              </a:rPr>
              <a:t>Jürgen Habermas, Robert </a:t>
            </a:r>
            <a:r>
              <a:rPr lang="en-US" dirty="0" err="1">
                <a:latin typeface="Comic Sans MS" pitchFamily="66" charset="0"/>
              </a:rPr>
              <a:t>Bellah</a:t>
            </a:r>
            <a:endParaRPr lang="en-US" dirty="0">
              <a:latin typeface="Comic Sans MS" pitchFamily="66" charset="0"/>
            </a:endParaRPr>
          </a:p>
        </p:txBody>
      </p:sp>
    </p:spTree>
    <p:extLst>
      <p:ext uri="{BB962C8B-B14F-4D97-AF65-F5344CB8AC3E}">
        <p14:creationId xmlns:p14="http://schemas.microsoft.com/office/powerpoint/2010/main" val="3998025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04800" y="274638"/>
            <a:ext cx="8686800" cy="868362"/>
          </a:xfrm>
        </p:spPr>
        <p:txBody>
          <a:bodyPr/>
          <a:lstStyle/>
          <a:p>
            <a:pPr eaLnBrk="1" hangingPunct="1"/>
            <a:r>
              <a:rPr lang="en-US" sz="4000" dirty="0">
                <a:latin typeface="Comic Sans MS" pitchFamily="66" charset="0"/>
              </a:rPr>
              <a:t>A CMLS View of Inequality</a:t>
            </a:r>
          </a:p>
        </p:txBody>
      </p:sp>
      <p:sp>
        <p:nvSpPr>
          <p:cNvPr id="18435" name="Rectangle 3"/>
          <p:cNvSpPr>
            <a:spLocks noGrp="1" noChangeArrowheads="1"/>
          </p:cNvSpPr>
          <p:nvPr>
            <p:ph type="body" idx="4294967295"/>
          </p:nvPr>
        </p:nvSpPr>
        <p:spPr>
          <a:xfrm>
            <a:off x="457200" y="1219200"/>
            <a:ext cx="8229600" cy="5334000"/>
          </a:xfrm>
        </p:spPr>
        <p:txBody>
          <a:bodyPr/>
          <a:lstStyle/>
          <a:p>
            <a:r>
              <a:rPr lang="en-US" sz="2800" dirty="0">
                <a:latin typeface="Comic Sans MS" pitchFamily="66" charset="0"/>
              </a:rPr>
              <a:t>Inequality serves powerful individuals (rulers and elites)</a:t>
            </a:r>
          </a:p>
          <a:p>
            <a:pPr lvl="1"/>
            <a:r>
              <a:rPr lang="en-US" sz="2400" dirty="0">
                <a:latin typeface="Comic Sans MS" pitchFamily="66" charset="0"/>
              </a:rPr>
              <a:t>increases their genetic fitness!</a:t>
            </a:r>
          </a:p>
          <a:p>
            <a:r>
              <a:rPr lang="en-US" sz="2800" dirty="0">
                <a:latin typeface="Comic Sans MS" pitchFamily="66" charset="0"/>
              </a:rPr>
              <a:t>But it undermines social cooperation </a:t>
            </a:r>
          </a:p>
          <a:p>
            <a:pPr lvl="1"/>
            <a:r>
              <a:rPr lang="en-US" sz="2400" dirty="0">
                <a:latin typeface="Comic Sans MS" pitchFamily="66" charset="0"/>
              </a:rPr>
              <a:t>despotic societies are fragile and liable to collapse</a:t>
            </a:r>
          </a:p>
          <a:p>
            <a:pPr marL="0" indent="0">
              <a:buNone/>
            </a:pPr>
            <a:r>
              <a:rPr lang="en-US" sz="2800" dirty="0">
                <a:latin typeface="Comic Sans MS" pitchFamily="66" charset="0"/>
              </a:rPr>
              <a:t>Thus:</a:t>
            </a:r>
          </a:p>
          <a:p>
            <a:r>
              <a:rPr lang="en-US" sz="2800" dirty="0">
                <a:latin typeface="Comic Sans MS" pitchFamily="66" charset="0"/>
              </a:rPr>
              <a:t>Inequity norms tend to increase </a:t>
            </a:r>
            <a:r>
              <a:rPr lang="en-US" sz="2800" i="1" dirty="0">
                <a:latin typeface="Comic Sans MS" pitchFamily="66" charset="0"/>
              </a:rPr>
              <a:t>within</a:t>
            </a:r>
            <a:r>
              <a:rPr lang="en-US" sz="2800" dirty="0">
                <a:latin typeface="Comic Sans MS" pitchFamily="66" charset="0"/>
              </a:rPr>
              <a:t> societies: inequality and despotism grow</a:t>
            </a:r>
          </a:p>
          <a:p>
            <a:r>
              <a:rPr lang="en-US" sz="2800" dirty="0">
                <a:latin typeface="Comic Sans MS" pitchFamily="66" charset="0"/>
              </a:rPr>
              <a:t>Competition </a:t>
            </a:r>
            <a:r>
              <a:rPr lang="en-US" sz="2800" i="1" dirty="0">
                <a:latin typeface="Comic Sans MS" pitchFamily="66" charset="0"/>
              </a:rPr>
              <a:t>between</a:t>
            </a:r>
            <a:r>
              <a:rPr lang="en-US" sz="2800" dirty="0">
                <a:latin typeface="Comic Sans MS" pitchFamily="66" charset="0"/>
              </a:rPr>
              <a:t> societies weeds out despotic societies: prosocial and equity-promoting norms spread </a:t>
            </a:r>
          </a:p>
          <a:p>
            <a:endParaRPr lang="en-US" sz="2800" dirty="0">
              <a:latin typeface="Comic Sans MS" pitchFamily="66" charset="0"/>
            </a:endParaRPr>
          </a:p>
        </p:txBody>
      </p:sp>
    </p:spTree>
    <p:extLst>
      <p:ext uri="{BB962C8B-B14F-4D97-AF65-F5344CB8AC3E}">
        <p14:creationId xmlns:p14="http://schemas.microsoft.com/office/powerpoint/2010/main" val="415110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Axial Age (?)</a:t>
            </a:r>
          </a:p>
        </p:txBody>
      </p:sp>
      <p:sp>
        <p:nvSpPr>
          <p:cNvPr id="34819" name="Rectangle 3"/>
          <p:cNvSpPr>
            <a:spLocks noGrp="1" noChangeArrowheads="1"/>
          </p:cNvSpPr>
          <p:nvPr>
            <p:ph type="body" idx="1"/>
          </p:nvPr>
        </p:nvSpPr>
        <p:spPr>
          <a:xfrm>
            <a:off x="457200" y="1219200"/>
            <a:ext cx="8229600" cy="5257800"/>
          </a:xfrm>
        </p:spPr>
        <p:txBody>
          <a:bodyPr/>
          <a:lstStyle/>
          <a:p>
            <a:pPr eaLnBrk="1" hangingPunct="1">
              <a:lnSpc>
                <a:spcPct val="80000"/>
              </a:lnSpc>
            </a:pPr>
            <a:r>
              <a:rPr lang="en-US" dirty="0">
                <a:latin typeface="Comic Sans MS" pitchFamily="66" charset="0"/>
              </a:rPr>
              <a:t>Intensification of military intersocietal competition after 1000 BCE</a:t>
            </a:r>
          </a:p>
          <a:p>
            <a:pPr lvl="1" eaLnBrk="1" hangingPunct="1">
              <a:lnSpc>
                <a:spcPct val="80000"/>
              </a:lnSpc>
            </a:pPr>
            <a:r>
              <a:rPr lang="en-US" dirty="0">
                <a:latin typeface="Comic Sans MS" pitchFamily="66" charset="0"/>
              </a:rPr>
              <a:t>iron weapons, cavalry, composite bows</a:t>
            </a:r>
          </a:p>
          <a:p>
            <a:pPr eaLnBrk="1" hangingPunct="1">
              <a:lnSpc>
                <a:spcPct val="80000"/>
              </a:lnSpc>
            </a:pPr>
            <a:r>
              <a:rPr lang="en-US" dirty="0">
                <a:latin typeface="Comic Sans MS" pitchFamily="66" charset="0"/>
              </a:rPr>
              <a:t>Selection pressure for larger social size</a:t>
            </a:r>
          </a:p>
          <a:p>
            <a:pPr lvl="1" eaLnBrk="1" hangingPunct="1">
              <a:lnSpc>
                <a:spcPct val="80000"/>
              </a:lnSpc>
            </a:pPr>
            <a:r>
              <a:rPr lang="en-US" dirty="0">
                <a:latin typeface="Comic Sans MS" pitchFamily="66" charset="0"/>
              </a:rPr>
              <a:t>“God is on the side of big battalions” </a:t>
            </a:r>
          </a:p>
          <a:p>
            <a:pPr eaLnBrk="1" hangingPunct="1">
              <a:lnSpc>
                <a:spcPct val="80000"/>
              </a:lnSpc>
            </a:pPr>
            <a:r>
              <a:rPr lang="en-US" dirty="0">
                <a:latin typeface="Comic Sans MS" pitchFamily="66" charset="0"/>
              </a:rPr>
              <a:t>Inability of despotic archaic states to scale up</a:t>
            </a:r>
          </a:p>
          <a:p>
            <a:pPr lvl="1" eaLnBrk="1" hangingPunct="1">
              <a:lnSpc>
                <a:spcPct val="80000"/>
              </a:lnSpc>
            </a:pPr>
            <a:r>
              <a:rPr lang="en-US" dirty="0">
                <a:latin typeface="Comic Sans MS" pitchFamily="66" charset="0"/>
              </a:rPr>
              <a:t>“legitimation crisis” (Habermas, </a:t>
            </a:r>
            <a:r>
              <a:rPr lang="en-US" dirty="0" err="1">
                <a:latin typeface="Comic Sans MS" pitchFamily="66" charset="0"/>
              </a:rPr>
              <a:t>Bellah</a:t>
            </a:r>
            <a:r>
              <a:rPr lang="en-US" dirty="0">
                <a:latin typeface="Comic Sans MS" pitchFamily="66" charset="0"/>
              </a:rPr>
              <a:t>)</a:t>
            </a:r>
          </a:p>
          <a:p>
            <a:pPr eaLnBrk="1" hangingPunct="1">
              <a:lnSpc>
                <a:spcPct val="80000"/>
              </a:lnSpc>
            </a:pPr>
            <a:r>
              <a:rPr lang="en-US" dirty="0">
                <a:latin typeface="Comic Sans MS" pitchFamily="66" charset="0"/>
              </a:rPr>
              <a:t>Increased selection pressure for:</a:t>
            </a:r>
          </a:p>
          <a:p>
            <a:pPr lvl="1" eaLnBrk="1" hangingPunct="1">
              <a:lnSpc>
                <a:spcPct val="80000"/>
              </a:lnSpc>
            </a:pPr>
            <a:r>
              <a:rPr lang="en-US" dirty="0">
                <a:latin typeface="Comic Sans MS" pitchFamily="66" charset="0"/>
              </a:rPr>
              <a:t>equity-promoting norms</a:t>
            </a:r>
          </a:p>
          <a:p>
            <a:pPr lvl="1" eaLnBrk="1" hangingPunct="1">
              <a:lnSpc>
                <a:spcPct val="80000"/>
              </a:lnSpc>
            </a:pPr>
            <a:r>
              <a:rPr lang="en-US" dirty="0">
                <a:latin typeface="Comic Sans MS" pitchFamily="66" charset="0"/>
              </a:rPr>
              <a:t>constraints on rulers to act </a:t>
            </a:r>
            <a:r>
              <a:rPr lang="en-US" dirty="0" err="1">
                <a:latin typeface="Comic Sans MS" pitchFamily="66" charset="0"/>
              </a:rPr>
              <a:t>prosocially</a:t>
            </a:r>
            <a:endParaRPr lang="en-US" dirty="0">
              <a:latin typeface="Comic Sans MS" pitchFamily="66" charset="0"/>
            </a:endParaRPr>
          </a:p>
        </p:txBody>
      </p:sp>
    </p:spTree>
    <p:extLst>
      <p:ext uri="{BB962C8B-B14F-4D97-AF65-F5344CB8AC3E}">
        <p14:creationId xmlns:p14="http://schemas.microsoft.com/office/powerpoint/2010/main" val="255841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2614158"/>
            <a:ext cx="3352801" cy="42438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303612" cy="4953000"/>
          </a:xfrm>
          <a:prstGeom prst="rect">
            <a:avLst/>
          </a:prstGeom>
        </p:spPr>
      </p:pic>
      <p:sp>
        <p:nvSpPr>
          <p:cNvPr id="6" name="TextBox 5"/>
          <p:cNvSpPr txBox="1"/>
          <p:nvPr/>
        </p:nvSpPr>
        <p:spPr>
          <a:xfrm>
            <a:off x="76200" y="4953000"/>
            <a:ext cx="5486400" cy="1938992"/>
          </a:xfrm>
          <a:prstGeom prst="rect">
            <a:avLst/>
          </a:prstGeom>
          <a:noFill/>
        </p:spPr>
        <p:txBody>
          <a:bodyPr wrap="square" rtlCol="0">
            <a:spAutoFit/>
          </a:bodyPr>
          <a:lstStyle/>
          <a:p>
            <a:r>
              <a:rPr lang="en-US" sz="2400" dirty="0">
                <a:latin typeface="Berlin Sans FB Demi" panose="020E0802020502020306" pitchFamily="34" charset="0"/>
                <a:cs typeface="Microsoft Uighur" panose="02000000000000000000" pitchFamily="2" charset="-78"/>
              </a:rPr>
              <a:t>I am </a:t>
            </a:r>
            <a:r>
              <a:rPr lang="en-US" sz="2400" dirty="0" err="1">
                <a:latin typeface="Berlin Sans FB Demi" panose="020E0802020502020306" pitchFamily="34" charset="0"/>
                <a:cs typeface="Microsoft Uighur" panose="02000000000000000000" pitchFamily="2" charset="-78"/>
              </a:rPr>
              <a:t>Tiglath</a:t>
            </a:r>
            <a:r>
              <a:rPr lang="en-US" sz="2400" dirty="0">
                <a:latin typeface="Berlin Sans FB Demi" panose="020E0802020502020306" pitchFamily="34" charset="0"/>
                <a:cs typeface="Microsoft Uighur" panose="02000000000000000000" pitchFamily="2" charset="-78"/>
              </a:rPr>
              <a:t> </a:t>
            </a:r>
            <a:r>
              <a:rPr lang="en-US" sz="2400" dirty="0" err="1">
                <a:latin typeface="Berlin Sans FB Demi" panose="020E0802020502020306" pitchFamily="34" charset="0"/>
                <a:cs typeface="Microsoft Uighur" panose="02000000000000000000" pitchFamily="2" charset="-78"/>
              </a:rPr>
              <a:t>Pileser</a:t>
            </a:r>
            <a:r>
              <a:rPr lang="en-US" sz="2400" dirty="0">
                <a:latin typeface="Berlin Sans FB Demi" panose="020E0802020502020306" pitchFamily="34" charset="0"/>
                <a:cs typeface="Microsoft Uighur" panose="02000000000000000000" pitchFamily="2" charset="-78"/>
              </a:rPr>
              <a:t> the powerful king; supreme King of </a:t>
            </a:r>
            <a:r>
              <a:rPr lang="en-US" sz="2400" dirty="0" err="1">
                <a:latin typeface="Berlin Sans FB Demi" panose="020E0802020502020306" pitchFamily="34" charset="0"/>
                <a:cs typeface="Microsoft Uighur" panose="02000000000000000000" pitchFamily="2" charset="-78"/>
              </a:rPr>
              <a:t>Lashanan</a:t>
            </a:r>
            <a:r>
              <a:rPr lang="en-US" sz="2400" dirty="0">
                <a:latin typeface="Berlin Sans FB Demi" panose="020E0802020502020306" pitchFamily="34" charset="0"/>
                <a:cs typeface="Microsoft Uighur" panose="02000000000000000000" pitchFamily="2" charset="-78"/>
              </a:rPr>
              <a:t>; King of the four regions; King of all Kings; Lord of Lords; the supreme; Monarch of Monarchs; the illustrious Chief ...</a:t>
            </a:r>
          </a:p>
        </p:txBody>
      </p:sp>
      <p:sp>
        <p:nvSpPr>
          <p:cNvPr id="7" name="TextBox 6"/>
          <p:cNvSpPr txBox="1"/>
          <p:nvPr/>
        </p:nvSpPr>
        <p:spPr>
          <a:xfrm>
            <a:off x="3505200" y="0"/>
            <a:ext cx="5638800" cy="4401205"/>
          </a:xfrm>
          <a:prstGeom prst="rect">
            <a:avLst/>
          </a:prstGeom>
          <a:noFill/>
        </p:spPr>
        <p:txBody>
          <a:bodyPr wrap="square" rtlCol="0">
            <a:spAutoFit/>
          </a:bodyPr>
          <a:lstStyle/>
          <a:p>
            <a:r>
              <a:rPr lang="en-US" sz="2000" dirty="0">
                <a:latin typeface="Berlin Sans FB Demi" panose="020E0802020502020306" pitchFamily="34" charset="0"/>
              </a:rPr>
              <a:t>the rebellious nobles who had revolted against me and whose skins I had stripped off, I made into a trophy: some in the middle of the pile I left to decay; some on the top of the pile on stakes I impaled; some by the side of the pile I placed in order on stakes; many within view of my land I flayed; their skins on the walls I arranged; of the officers of the King's officer, rebels, the limbs I </a:t>
            </a:r>
          </a:p>
          <a:p>
            <a:r>
              <a:rPr lang="en-US" sz="2000" dirty="0">
                <a:latin typeface="Berlin Sans FB Demi" panose="020E0802020502020306" pitchFamily="34" charset="0"/>
              </a:rPr>
              <a:t>cut off; </a:t>
            </a:r>
            <a:r>
              <a:rPr lang="en-US" sz="2000" dirty="0" err="1">
                <a:latin typeface="Berlin Sans FB Demi" panose="020E0802020502020306" pitchFamily="34" charset="0"/>
              </a:rPr>
              <a:t>Ahiyababa</a:t>
            </a:r>
            <a:r>
              <a:rPr lang="en-US" sz="2000" dirty="0">
                <a:latin typeface="Berlin Sans FB Demi" panose="020E0802020502020306" pitchFamily="34" charset="0"/>
              </a:rPr>
              <a:t> </a:t>
            </a:r>
          </a:p>
          <a:p>
            <a:r>
              <a:rPr lang="en-US" sz="2000" dirty="0">
                <a:latin typeface="Berlin Sans FB Demi" panose="020E0802020502020306" pitchFamily="34" charset="0"/>
              </a:rPr>
              <a:t>to Nineveh I </a:t>
            </a:r>
          </a:p>
          <a:p>
            <a:r>
              <a:rPr lang="en-US" sz="2000" dirty="0">
                <a:latin typeface="Berlin Sans FB Demi" panose="020E0802020502020306" pitchFamily="34" charset="0"/>
              </a:rPr>
              <a:t>flayed and </a:t>
            </a:r>
          </a:p>
          <a:p>
            <a:r>
              <a:rPr lang="en-US" sz="2000" dirty="0">
                <a:latin typeface="Berlin Sans FB Demi" panose="020E0802020502020306" pitchFamily="34" charset="0"/>
              </a:rPr>
              <a:t>fastened his skin </a:t>
            </a:r>
          </a:p>
          <a:p>
            <a:r>
              <a:rPr lang="en-US" sz="2000" dirty="0">
                <a:latin typeface="Berlin Sans FB Demi" panose="020E0802020502020306" pitchFamily="34" charset="0"/>
              </a:rPr>
              <a:t>to the wall.</a:t>
            </a:r>
          </a:p>
        </p:txBody>
      </p:sp>
    </p:spTree>
    <p:extLst>
      <p:ext uri="{BB962C8B-B14F-4D97-AF65-F5344CB8AC3E}">
        <p14:creationId xmlns:p14="http://schemas.microsoft.com/office/powerpoint/2010/main" val="336027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779" y="4114800"/>
            <a:ext cx="4775853" cy="27431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506283" cy="2743200"/>
          </a:xfrm>
          <a:prstGeom prst="rect">
            <a:avLst/>
          </a:prstGeom>
        </p:spPr>
      </p:pic>
      <p:sp>
        <p:nvSpPr>
          <p:cNvPr id="6" name="TextBox 5"/>
          <p:cNvSpPr txBox="1"/>
          <p:nvPr/>
        </p:nvSpPr>
        <p:spPr>
          <a:xfrm>
            <a:off x="4724400" y="329148"/>
            <a:ext cx="4333460" cy="3293209"/>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Ashoka Maurya (III c. BC)</a:t>
            </a:r>
          </a:p>
          <a:p>
            <a:r>
              <a:rPr lang="en-US" sz="2000" b="1" dirty="0">
                <a:latin typeface="Centaur" panose="02030504050205020304" pitchFamily="18" charset="0"/>
              </a:rPr>
              <a:t>I made provision for two types of medical treatment: medical treatment for humans and medical treatment for animals.</a:t>
            </a:r>
          </a:p>
          <a:p>
            <a:r>
              <a:rPr lang="en-US" sz="2000" b="1" dirty="0">
                <a:latin typeface="Centaur" panose="02030504050205020304" pitchFamily="18" charset="0"/>
              </a:rPr>
              <a:t>Wherever medical herbs suitable for humans or animals are not available, I have had them imported and grown. </a:t>
            </a:r>
          </a:p>
          <a:p>
            <a:r>
              <a:rPr lang="en-US" sz="2000" b="1" dirty="0">
                <a:latin typeface="Centaur" panose="02030504050205020304" pitchFamily="18" charset="0"/>
              </a:rPr>
              <a:t>Along roads I have had wells dug and trees planted for the benefit of humans and animals.</a:t>
            </a:r>
          </a:p>
        </p:txBody>
      </p:sp>
      <p:sp>
        <p:nvSpPr>
          <p:cNvPr id="7" name="TextBox 6"/>
          <p:cNvSpPr txBox="1"/>
          <p:nvPr/>
        </p:nvSpPr>
        <p:spPr>
          <a:xfrm>
            <a:off x="-1" y="2743200"/>
            <a:ext cx="4343401" cy="3662541"/>
          </a:xfrm>
          <a:prstGeom prst="rect">
            <a:avLst/>
          </a:prstGeom>
          <a:noFill/>
        </p:spPr>
        <p:txBody>
          <a:bodyPr wrap="square" rtlCol="0">
            <a:spAutoFit/>
          </a:bodyPr>
          <a:lstStyle/>
          <a:p>
            <a:r>
              <a:rPr lang="en-US" sz="2400" b="1" dirty="0">
                <a:latin typeface="Centaur" panose="02030504050205020304" pitchFamily="18" charset="0"/>
                <a:cs typeface="Calibri" panose="020F0502020204030204" pitchFamily="34" charset="0"/>
              </a:rPr>
              <a:t>My magistrates are working among the people. The hearing of petitions and the administration of justice has been left to them so that they can do their duties confidently and fearlessly and so that they can work for the welfare, happiness and benefit of the people in the country. </a:t>
            </a:r>
          </a:p>
          <a:p>
            <a:endParaRPr lang="en-US" sz="2000" b="1" dirty="0">
              <a:latin typeface="Centaur" panose="02030504050205020304" pitchFamily="18" charset="0"/>
              <a:cs typeface="Calibri" panose="020F0502020204030204" pitchFamily="34" charset="0"/>
            </a:endParaRPr>
          </a:p>
          <a:p>
            <a:r>
              <a:rPr lang="en-US" sz="2000" b="1" i="1" dirty="0">
                <a:latin typeface="Centaur" panose="02030504050205020304" pitchFamily="18" charset="0"/>
                <a:cs typeface="Calibri" panose="020F0502020204030204" pitchFamily="34" charset="0"/>
              </a:rPr>
              <a:t>From the Fourth Pillar Edict of Ashoka</a:t>
            </a:r>
          </a:p>
        </p:txBody>
      </p:sp>
    </p:spTree>
    <p:extLst>
      <p:ext uri="{BB962C8B-B14F-4D97-AF65-F5344CB8AC3E}">
        <p14:creationId xmlns:p14="http://schemas.microsoft.com/office/powerpoint/2010/main" val="1725519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The Second Turn (‘Zag’)</a:t>
            </a:r>
          </a:p>
        </p:txBody>
      </p:sp>
      <p:sp>
        <p:nvSpPr>
          <p:cNvPr id="34819" name="Rectangle 3"/>
          <p:cNvSpPr>
            <a:spLocks noGrp="1" noChangeArrowheads="1"/>
          </p:cNvSpPr>
          <p:nvPr>
            <p:ph type="body" idx="1"/>
          </p:nvPr>
        </p:nvSpPr>
        <p:spPr>
          <a:xfrm>
            <a:off x="457200" y="1219200"/>
            <a:ext cx="8229600" cy="5257800"/>
          </a:xfrm>
        </p:spPr>
        <p:txBody>
          <a:bodyPr/>
          <a:lstStyle/>
          <a:p>
            <a:pPr eaLnBrk="1" hangingPunct="1">
              <a:lnSpc>
                <a:spcPct val="80000"/>
              </a:lnSpc>
            </a:pPr>
            <a:r>
              <a:rPr lang="en-US" sz="2800" dirty="0">
                <a:latin typeface="Comic Sans MS" pitchFamily="66" charset="0"/>
              </a:rPr>
              <a:t>The Axial Age (c.800–200 BCE) </a:t>
            </a:r>
          </a:p>
          <a:p>
            <a:pPr eaLnBrk="1" hangingPunct="1">
              <a:lnSpc>
                <a:spcPct val="80000"/>
              </a:lnSpc>
            </a:pPr>
            <a:r>
              <a:rPr lang="en-US" sz="2800" dirty="0">
                <a:latin typeface="Comic Sans MS" pitchFamily="66" charset="0"/>
              </a:rPr>
              <a:t>The rise of ‘world religions’ </a:t>
            </a:r>
          </a:p>
          <a:p>
            <a:pPr lvl="1" eaLnBrk="1" hangingPunct="1">
              <a:lnSpc>
                <a:spcPct val="80000"/>
              </a:lnSpc>
            </a:pPr>
            <a:r>
              <a:rPr lang="en-US" sz="2400" dirty="0">
                <a:latin typeface="Comic Sans MS" pitchFamily="66" charset="0"/>
              </a:rPr>
              <a:t>a “universally egalitarian ethic” (</a:t>
            </a:r>
            <a:r>
              <a:rPr lang="en-US" sz="2400" dirty="0" err="1">
                <a:latin typeface="Comic Sans MS" pitchFamily="66" charset="0"/>
              </a:rPr>
              <a:t>Bellah</a:t>
            </a:r>
            <a:r>
              <a:rPr lang="en-US" sz="2400" dirty="0">
                <a:latin typeface="Comic Sans MS" pitchFamily="66" charset="0"/>
              </a:rPr>
              <a:t>)</a:t>
            </a:r>
          </a:p>
          <a:p>
            <a:pPr lvl="1" eaLnBrk="1" hangingPunct="1">
              <a:lnSpc>
                <a:spcPct val="80000"/>
              </a:lnSpc>
            </a:pPr>
            <a:r>
              <a:rPr lang="en-US" sz="2400" dirty="0">
                <a:latin typeface="Comic Sans MS" pitchFamily="66" charset="0"/>
              </a:rPr>
              <a:t>but religion can legitimate both equality and inequality</a:t>
            </a:r>
          </a:p>
          <a:p>
            <a:pPr eaLnBrk="1" hangingPunct="1">
              <a:lnSpc>
                <a:spcPct val="80000"/>
              </a:lnSpc>
            </a:pPr>
            <a:r>
              <a:rPr lang="en-US" sz="2800" dirty="0">
                <a:latin typeface="Comic Sans MS" pitchFamily="66" charset="0"/>
              </a:rPr>
              <a:t>Spread of norms and institutions constraining rulers to promote the public good</a:t>
            </a:r>
          </a:p>
          <a:p>
            <a:pPr eaLnBrk="1" hangingPunct="1">
              <a:lnSpc>
                <a:spcPct val="80000"/>
              </a:lnSpc>
            </a:pPr>
            <a:r>
              <a:rPr lang="en-US" sz="2800" dirty="0">
                <a:latin typeface="Comic Sans MS" pitchFamily="66" charset="0"/>
              </a:rPr>
              <a:t>Gradual disappearance of extreme forms of human inequality </a:t>
            </a:r>
          </a:p>
          <a:p>
            <a:pPr lvl="1" eaLnBrk="1" hangingPunct="1">
              <a:lnSpc>
                <a:spcPct val="80000"/>
              </a:lnSpc>
            </a:pPr>
            <a:r>
              <a:rPr lang="en-US" sz="2400" dirty="0">
                <a:latin typeface="Comic Sans MS" pitchFamily="66" charset="0"/>
              </a:rPr>
              <a:t>abolition of human sacrifice, deification of rulers, slavery, </a:t>
            </a:r>
            <a:r>
              <a:rPr lang="en-US" sz="2400" dirty="0" err="1">
                <a:latin typeface="Comic Sans MS" pitchFamily="66" charset="0"/>
              </a:rPr>
              <a:t>etc</a:t>
            </a:r>
            <a:endParaRPr lang="en-US" sz="2400" dirty="0">
              <a:latin typeface="Comic Sans MS" pitchFamily="66" charset="0"/>
            </a:endParaRPr>
          </a:p>
          <a:p>
            <a:pPr eaLnBrk="1" hangingPunct="1">
              <a:lnSpc>
                <a:spcPct val="80000"/>
              </a:lnSpc>
            </a:pPr>
            <a:r>
              <a:rPr lang="en-US" sz="2800" dirty="0">
                <a:latin typeface="Comic Sans MS" pitchFamily="66" charset="0"/>
              </a:rPr>
              <a:t>More recently: universal human rights and democratic forms of governance</a:t>
            </a:r>
          </a:p>
        </p:txBody>
      </p:sp>
    </p:spTree>
    <p:extLst>
      <p:ext uri="{BB962C8B-B14F-4D97-AF65-F5344CB8AC3E}">
        <p14:creationId xmlns:p14="http://schemas.microsoft.com/office/powerpoint/2010/main" val="2820630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1173162"/>
          </a:xfrm>
        </p:spPr>
        <p:txBody>
          <a:bodyPr/>
          <a:lstStyle/>
          <a:p>
            <a:pPr eaLnBrk="1" hangingPunct="1"/>
            <a:r>
              <a:rPr lang="en-US" sz="4000" dirty="0">
                <a:latin typeface="Comic Sans MS" pitchFamily="66" charset="0"/>
              </a:rPr>
              <a:t>The CMLS Predictions</a:t>
            </a:r>
          </a:p>
        </p:txBody>
      </p:sp>
      <p:sp>
        <p:nvSpPr>
          <p:cNvPr id="34819" name="Rectangle 3"/>
          <p:cNvSpPr>
            <a:spLocks noGrp="1" noChangeArrowheads="1"/>
          </p:cNvSpPr>
          <p:nvPr>
            <p:ph type="body" idx="1"/>
          </p:nvPr>
        </p:nvSpPr>
        <p:spPr>
          <a:xfrm>
            <a:off x="457200" y="1524000"/>
            <a:ext cx="8229600" cy="4953000"/>
          </a:xfrm>
        </p:spPr>
        <p:txBody>
          <a:bodyPr/>
          <a:lstStyle/>
          <a:p>
            <a:pPr eaLnBrk="1" hangingPunct="1">
              <a:lnSpc>
                <a:spcPct val="80000"/>
              </a:lnSpc>
            </a:pPr>
            <a:r>
              <a:rPr lang="en-US" dirty="0">
                <a:latin typeface="Comic Sans MS" pitchFamily="66" charset="0"/>
              </a:rPr>
              <a:t>It’s not really “Axial Age”</a:t>
            </a:r>
          </a:p>
          <a:p>
            <a:pPr eaLnBrk="1" hangingPunct="1">
              <a:lnSpc>
                <a:spcPct val="80000"/>
              </a:lnSpc>
            </a:pPr>
            <a:r>
              <a:rPr lang="en-US" dirty="0">
                <a:latin typeface="Comic Sans MS" pitchFamily="66" charset="0"/>
              </a:rPr>
              <a:t>The prediction is about the relationship between inequality and social scale</a:t>
            </a:r>
          </a:p>
          <a:p>
            <a:pPr eaLnBrk="1" hangingPunct="1">
              <a:lnSpc>
                <a:spcPct val="80000"/>
              </a:lnSpc>
            </a:pPr>
            <a:r>
              <a:rPr lang="en-US" dirty="0">
                <a:latin typeface="Comic Sans MS" pitchFamily="66" charset="0"/>
              </a:rPr>
              <a:t>The predicted relationship is nonlinear</a:t>
            </a:r>
          </a:p>
          <a:p>
            <a:pPr lvl="1" eaLnBrk="1" hangingPunct="1">
              <a:lnSpc>
                <a:spcPct val="80000"/>
              </a:lnSpc>
            </a:pPr>
            <a:r>
              <a:rPr lang="en-US" dirty="0">
                <a:latin typeface="Comic Sans MS" pitchFamily="66" charset="0"/>
              </a:rPr>
              <a:t>inequality rising from small-scale to mid-scale societies</a:t>
            </a:r>
          </a:p>
          <a:p>
            <a:pPr lvl="1" eaLnBrk="1" hangingPunct="1">
              <a:lnSpc>
                <a:spcPct val="80000"/>
              </a:lnSpc>
            </a:pPr>
            <a:r>
              <a:rPr lang="en-US" dirty="0">
                <a:latin typeface="Comic Sans MS" pitchFamily="66" charset="0"/>
              </a:rPr>
              <a:t>inequality falling from mid-scale to large-scale societies</a:t>
            </a:r>
          </a:p>
          <a:p>
            <a:pPr eaLnBrk="1" hangingPunct="1">
              <a:lnSpc>
                <a:spcPct val="80000"/>
              </a:lnSpc>
            </a:pPr>
            <a:r>
              <a:rPr lang="en-US" dirty="0">
                <a:latin typeface="Comic Sans MS" pitchFamily="66" charset="0"/>
              </a:rPr>
              <a:t>The probability of appearance and spread of equity-promoting institutions should increase with social scale</a:t>
            </a:r>
          </a:p>
        </p:txBody>
      </p:sp>
    </p:spTree>
    <p:extLst>
      <p:ext uri="{BB962C8B-B14F-4D97-AF65-F5344CB8AC3E}">
        <p14:creationId xmlns:p14="http://schemas.microsoft.com/office/powerpoint/2010/main" val="122265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868362"/>
          </a:xfrm>
        </p:spPr>
        <p:txBody>
          <a:bodyPr/>
          <a:lstStyle/>
          <a:p>
            <a:r>
              <a:rPr lang="en-US" dirty="0">
                <a:latin typeface="Comic Sans MS" pitchFamily="66" charset="0"/>
              </a:rPr>
              <a:t>Major Themes</a:t>
            </a:r>
          </a:p>
        </p:txBody>
      </p:sp>
      <p:sp>
        <p:nvSpPr>
          <p:cNvPr id="12291" name="Rectangle 3"/>
          <p:cNvSpPr>
            <a:spLocks noGrp="1" noChangeArrowheads="1"/>
          </p:cNvSpPr>
          <p:nvPr>
            <p:ph type="body" idx="1"/>
          </p:nvPr>
        </p:nvSpPr>
        <p:spPr>
          <a:xfrm>
            <a:off x="457200" y="1295400"/>
            <a:ext cx="6096000" cy="5105400"/>
          </a:xfrm>
        </p:spPr>
        <p:txBody>
          <a:bodyPr/>
          <a:lstStyle/>
          <a:p>
            <a:r>
              <a:rPr lang="en-US" sz="2800" dirty="0">
                <a:solidFill>
                  <a:schemeClr val="bg1">
                    <a:lumMod val="75000"/>
                  </a:schemeClr>
                </a:solidFill>
                <a:latin typeface="Comic Sans MS" pitchFamily="66" charset="0"/>
              </a:rPr>
              <a:t>Theory</a:t>
            </a:r>
            <a:endParaRPr lang="en-US" sz="2400" dirty="0">
              <a:solidFill>
                <a:schemeClr val="bg1">
                  <a:lumMod val="75000"/>
                </a:schemeClr>
              </a:solidFill>
              <a:latin typeface="Comic Sans MS" pitchFamily="66" charset="0"/>
            </a:endParaRPr>
          </a:p>
          <a:p>
            <a:pPr lvl="1"/>
            <a:r>
              <a:rPr lang="en-US" sz="2400" dirty="0">
                <a:solidFill>
                  <a:schemeClr val="bg1">
                    <a:lumMod val="75000"/>
                  </a:schemeClr>
                </a:solidFill>
                <a:latin typeface="Comic Sans MS" pitchFamily="66" charset="0"/>
              </a:rPr>
              <a:t>Cultural Multilevel Selection (CMLS) explains the Z-curve of human inequality</a:t>
            </a:r>
          </a:p>
          <a:p>
            <a:r>
              <a:rPr lang="en-US" sz="2800" dirty="0">
                <a:latin typeface="Comic Sans MS" pitchFamily="66" charset="0"/>
              </a:rPr>
              <a:t>Data</a:t>
            </a:r>
          </a:p>
          <a:p>
            <a:pPr lvl="1"/>
            <a:r>
              <a:rPr lang="en-US" sz="2400" dirty="0">
                <a:latin typeface="Comic Sans MS" pitchFamily="66" charset="0"/>
              </a:rPr>
              <a:t>Seshat: Global History Databank quantifies trajectories of social complexity</a:t>
            </a:r>
          </a:p>
          <a:p>
            <a:r>
              <a:rPr lang="en-US" sz="2800" dirty="0">
                <a:solidFill>
                  <a:schemeClr val="bg1">
                    <a:lumMod val="75000"/>
                  </a:schemeClr>
                </a:solidFill>
                <a:latin typeface="Comic Sans MS" pitchFamily="66" charset="0"/>
              </a:rPr>
              <a:t>Testing Theories</a:t>
            </a:r>
          </a:p>
          <a:p>
            <a:pPr lvl="1"/>
            <a:r>
              <a:rPr lang="en-US" sz="2400" dirty="0">
                <a:solidFill>
                  <a:schemeClr val="bg1">
                    <a:lumMod val="75000"/>
                  </a:schemeClr>
                </a:solidFill>
                <a:latin typeface="Comic Sans MS" pitchFamily="66" charset="0"/>
              </a:rPr>
              <a:t>Rival explanations of the evolution of human sacrifice</a:t>
            </a:r>
          </a:p>
          <a:p>
            <a:endParaRPr lang="en-US" sz="2400" dirty="0">
              <a:latin typeface="Comic Sans MS" pitchFamily="66" charset="0"/>
            </a:endParaRPr>
          </a:p>
        </p:txBody>
      </p:sp>
    </p:spTree>
    <p:extLst>
      <p:ext uri="{BB962C8B-B14F-4D97-AF65-F5344CB8AC3E}">
        <p14:creationId xmlns:p14="http://schemas.microsoft.com/office/powerpoint/2010/main" val="1663462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http://evolution-institute.org/sites/default/files/image/sesha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685800" cy="1543050"/>
          </a:xfrm>
          <a:prstGeom prst="rect">
            <a:avLst/>
          </a:prstGeom>
          <a:noFill/>
          <a:extLst>
            <a:ext uri="{909E8E84-426E-40dd-AFC4-6F175D3DCCD1}">
              <a14:hiddenFill xmlns="" xmlns:a14="http://schemas.microsoft.com/office/drawing/2010/main">
                <a:solidFill>
                  <a:srgbClr val="FFFFFF"/>
                </a:solidFill>
              </a14:hiddenFill>
            </a:ext>
          </a:extLst>
        </p:spPr>
      </p:pic>
      <p:pic>
        <p:nvPicPr>
          <p:cNvPr id="133124" name="Picture 4" descr="http://evolution-institute.org/sites/default/files/220px-Seshat.svg_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1452880"/>
            <a:ext cx="685800" cy="15430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600200" y="1456174"/>
            <a:ext cx="6172200" cy="523220"/>
          </a:xfrm>
          <a:prstGeom prst="rect">
            <a:avLst/>
          </a:prstGeom>
        </p:spPr>
        <p:txBody>
          <a:bodyPr wrap="square">
            <a:spAutoFit/>
          </a:bodyPr>
          <a:lstStyle/>
          <a:p>
            <a:r>
              <a:rPr lang="en-US" sz="2800" b="1">
                <a:solidFill>
                  <a:srgbClr val="C00000"/>
                </a:solidFill>
              </a:rPr>
              <a:t>SESHAT: Global History Databank</a:t>
            </a:r>
          </a:p>
        </p:txBody>
      </p:sp>
      <p:sp>
        <p:nvSpPr>
          <p:cNvPr id="4" name="Rectangle 3"/>
          <p:cNvSpPr/>
          <p:nvPr/>
        </p:nvSpPr>
        <p:spPr>
          <a:xfrm>
            <a:off x="1219200" y="2057400"/>
            <a:ext cx="6934200" cy="1754326"/>
          </a:xfrm>
          <a:prstGeom prst="rect">
            <a:avLst/>
          </a:prstGeom>
        </p:spPr>
        <p:txBody>
          <a:bodyPr wrap="square">
            <a:spAutoFit/>
          </a:bodyPr>
          <a:lstStyle/>
          <a:p>
            <a:r>
              <a:rPr lang="en-US"/>
              <a:t>The huge corpus of knowledge about past societies collectively possessed by academic historians is almost entirely in a form that is inaccessible to scientific analysis, stored in historians’ brains or scattered over heterogeneous notes and publications. The huge potential of this knowledge for testing theories about political and economic development has been largely untapped.</a:t>
            </a:r>
          </a:p>
        </p:txBody>
      </p:sp>
      <p:sp>
        <p:nvSpPr>
          <p:cNvPr id="5" name="Rectangle 4"/>
          <p:cNvSpPr/>
          <p:nvPr/>
        </p:nvSpPr>
        <p:spPr>
          <a:xfrm>
            <a:off x="1219200" y="3962400"/>
            <a:ext cx="7315200" cy="2677656"/>
          </a:xfrm>
          <a:prstGeom prst="rect">
            <a:avLst/>
          </a:prstGeom>
        </p:spPr>
        <p:txBody>
          <a:bodyPr wrap="square">
            <a:spAutoFit/>
          </a:bodyPr>
          <a:lstStyle/>
          <a:p>
            <a:r>
              <a:rPr lang="en-US" sz="2400" b="1" dirty="0"/>
              <a:t>Project goals: </a:t>
            </a:r>
          </a:p>
          <a:p>
            <a:pPr marL="285750" indent="-285750">
              <a:buFont typeface="Arial"/>
              <a:buChar char="•"/>
            </a:pPr>
            <a:r>
              <a:rPr lang="en-US" sz="2400" dirty="0"/>
              <a:t>Build a web of facts about past societies, connected along spatial, temporal</a:t>
            </a:r>
            <a:r>
              <a:rPr lang="en-US" sz="2400"/>
              <a:t>, and </a:t>
            </a:r>
            <a:r>
              <a:rPr lang="en-US" sz="2400" dirty="0"/>
              <a:t>conceptual dimensions</a:t>
            </a:r>
          </a:p>
          <a:p>
            <a:pPr marL="285750" indent="-285750">
              <a:buFont typeface="Arial"/>
              <a:buChar char="•"/>
            </a:pPr>
            <a:r>
              <a:rPr lang="en-US" sz="2400" dirty="0"/>
              <a:t>Survey diversity in social evolutionary trajectories and identify general patterns </a:t>
            </a:r>
          </a:p>
          <a:p>
            <a:pPr marL="285750" indent="-285750">
              <a:buFont typeface="Arial"/>
              <a:buChar char="•"/>
            </a:pPr>
            <a:r>
              <a:rPr lang="en-US" sz="2400" dirty="0"/>
              <a:t>Test and reject theories of sociocultural evolution</a:t>
            </a:r>
          </a:p>
        </p:txBody>
      </p:sp>
      <p:pic>
        <p:nvPicPr>
          <p:cNvPr id="133125" name="Picture 5" descr="C:\Users\Peter Turchin\Desktop\EI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4360" y="135832"/>
            <a:ext cx="5527040" cy="9309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28783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asted-image.tif"/>
          <p:cNvPicPr/>
          <p:nvPr/>
        </p:nvPicPr>
        <p:blipFill>
          <a:blip r:embed="rId3">
            <a:extLst/>
          </a:blip>
          <a:srcRect/>
          <a:stretch>
            <a:fillRect/>
          </a:stretch>
        </p:blipFill>
        <p:spPr>
          <a:xfrm>
            <a:off x="150598" y="58017"/>
            <a:ext cx="1153384" cy="816625"/>
          </a:xfrm>
          <a:prstGeom prst="rect">
            <a:avLst/>
          </a:prstGeom>
          <a:ln w="12700">
            <a:miter lim="400000"/>
          </a:ln>
        </p:spPr>
      </p:pic>
      <p:sp>
        <p:nvSpPr>
          <p:cNvPr id="79" name="Shape 79"/>
          <p:cNvSpPr/>
          <p:nvPr/>
        </p:nvSpPr>
        <p:spPr>
          <a:xfrm>
            <a:off x="152400" y="898757"/>
            <a:ext cx="1170894" cy="396643"/>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lvl="0" algn="l">
              <a:defRPr sz="1800"/>
            </a:pPr>
            <a:r>
              <a:rPr sz="1000" i="1" dirty="0">
                <a:solidFill>
                  <a:srgbClr val="861001"/>
                </a:solidFill>
                <a:latin typeface="Helvetica"/>
                <a:ea typeface="Helvetica"/>
                <a:cs typeface="Helvetica"/>
                <a:sym typeface="Helvetica"/>
              </a:rPr>
              <a:t>Seshat: The Global </a:t>
            </a:r>
          </a:p>
          <a:p>
            <a:pPr lvl="0" algn="l">
              <a:defRPr sz="1800"/>
            </a:pPr>
            <a:r>
              <a:rPr sz="1000" i="1" dirty="0">
                <a:solidFill>
                  <a:srgbClr val="861001"/>
                </a:solidFill>
                <a:latin typeface="Helvetica"/>
                <a:ea typeface="Helvetica"/>
                <a:cs typeface="Helvetica"/>
                <a:sym typeface="Helvetica"/>
              </a:rPr>
              <a:t>History Databank</a:t>
            </a:r>
          </a:p>
        </p:txBody>
      </p:sp>
      <p:sp>
        <p:nvSpPr>
          <p:cNvPr id="81" name="Shape 81"/>
          <p:cNvSpPr/>
          <p:nvPr/>
        </p:nvSpPr>
        <p:spPr>
          <a:xfrm>
            <a:off x="3073063" y="685310"/>
            <a:ext cx="3009935" cy="50301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4000" i="1"/>
            </a:lvl1pPr>
          </a:lstStyle>
          <a:p>
            <a:pPr lvl="0">
              <a:defRPr sz="1800" i="0"/>
            </a:pPr>
            <a:r>
              <a:rPr lang="en-US" sz="2800">
                <a:latin typeface="Comic Sans MS"/>
              </a:rPr>
              <a:t>World Sample-30</a:t>
            </a:r>
            <a:endParaRPr sz="2800">
              <a:latin typeface="Comic Sans MS"/>
            </a:endParaRPr>
          </a:p>
        </p:txBody>
      </p:sp>
      <p:pic>
        <p:nvPicPr>
          <p:cNvPr id="6" name="Picture 5">
            <a:extLst>
              <a:ext uri="{FF2B5EF4-FFF2-40B4-BE49-F238E27FC236}">
                <a16:creationId xmlns:a16="http://schemas.microsoft.com/office/drawing/2014/main" id="{9423A743-CDF8-413D-8669-B3F190F155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7" y="1676400"/>
            <a:ext cx="9221736" cy="4267200"/>
          </a:xfrm>
          <a:prstGeom prst="rect">
            <a:avLst/>
          </a:prstGeom>
        </p:spPr>
      </p:pic>
    </p:spTree>
    <p:extLst>
      <p:ext uri="{BB962C8B-B14F-4D97-AF65-F5344CB8AC3E}">
        <p14:creationId xmlns:p14="http://schemas.microsoft.com/office/powerpoint/2010/main" val="111013250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04800" y="228600"/>
            <a:ext cx="8229600" cy="715963"/>
          </a:xfrm>
        </p:spPr>
        <p:txBody>
          <a:bodyPr/>
          <a:lstStyle/>
          <a:p>
            <a:pPr eaLnBrk="1" hangingPunct="1"/>
            <a:r>
              <a:rPr lang="en-US" sz="3600" dirty="0">
                <a:latin typeface="Comic Sans MS" pitchFamily="66" charset="0"/>
              </a:rPr>
              <a:t>International Space Station</a:t>
            </a:r>
          </a:p>
        </p:txBody>
      </p:sp>
      <p:sp>
        <p:nvSpPr>
          <p:cNvPr id="19459" name="Content Placeholder 6"/>
          <p:cNvSpPr>
            <a:spLocks noGrp="1"/>
          </p:cNvSpPr>
          <p:nvPr>
            <p:ph idx="4294967295"/>
          </p:nvPr>
        </p:nvSpPr>
        <p:spPr>
          <a:xfrm>
            <a:off x="228600" y="1143000"/>
            <a:ext cx="4114800" cy="5562600"/>
          </a:xfrm>
        </p:spPr>
        <p:txBody>
          <a:bodyPr/>
          <a:lstStyle/>
          <a:p>
            <a:pPr eaLnBrk="1" hangingPunct="1"/>
            <a:r>
              <a:rPr lang="en-US" sz="2800" dirty="0">
                <a:latin typeface="Comic Sans MS" pitchFamily="66" charset="0"/>
              </a:rPr>
              <a:t>Built by </a:t>
            </a:r>
            <a:r>
              <a:rPr lang="en-US" sz="2800" dirty="0" err="1">
                <a:latin typeface="Comic Sans MS" pitchFamily="66" charset="0"/>
              </a:rPr>
              <a:t>Roscosmos</a:t>
            </a:r>
            <a:r>
              <a:rPr lang="en-US" sz="2800" dirty="0">
                <a:latin typeface="Comic Sans MS" pitchFamily="66" charset="0"/>
              </a:rPr>
              <a:t>, NASA, ESA, JAXA, CSA</a:t>
            </a:r>
          </a:p>
          <a:p>
            <a:pPr eaLnBrk="1" hangingPunct="1"/>
            <a:r>
              <a:rPr lang="en-US" sz="2800" dirty="0">
                <a:latin typeface="Comic Sans MS" pitchFamily="66" charset="0"/>
              </a:rPr>
              <a:t>Cost: $150 </a:t>
            </a:r>
            <a:r>
              <a:rPr lang="en-US" sz="2800" dirty="0" err="1">
                <a:latin typeface="Comic Sans MS" pitchFamily="66" charset="0"/>
              </a:rPr>
              <a:t>bln</a:t>
            </a:r>
            <a:endParaRPr lang="en-US" sz="2800" dirty="0">
              <a:latin typeface="Comic Sans MS" pitchFamily="66" charset="0"/>
            </a:endParaRPr>
          </a:p>
          <a:p>
            <a:pPr eaLnBrk="1" hangingPunct="1"/>
            <a:r>
              <a:rPr lang="en-US" sz="2800" dirty="0">
                <a:latin typeface="Comic Sans MS" pitchFamily="66" charset="0"/>
              </a:rPr>
              <a:t>3 </a:t>
            </a:r>
            <a:r>
              <a:rPr lang="en-US" sz="2800" dirty="0" err="1">
                <a:latin typeface="Comic Sans MS" pitchFamily="66" charset="0"/>
              </a:rPr>
              <a:t>mln</a:t>
            </a:r>
            <a:r>
              <a:rPr lang="en-US" sz="2800" dirty="0">
                <a:latin typeface="Comic Sans MS" pitchFamily="66" charset="0"/>
              </a:rPr>
              <a:t> people-years</a:t>
            </a:r>
          </a:p>
          <a:p>
            <a:pPr eaLnBrk="1" hangingPunct="1"/>
            <a:r>
              <a:rPr lang="en-US" sz="2800" dirty="0">
                <a:latin typeface="Comic Sans MS" pitchFamily="66" charset="0"/>
              </a:rPr>
              <a:t>&gt;1 </a:t>
            </a:r>
            <a:r>
              <a:rPr lang="en-US" sz="2800" dirty="0" err="1">
                <a:latin typeface="Comic Sans MS" pitchFamily="66" charset="0"/>
              </a:rPr>
              <a:t>bln</a:t>
            </a:r>
            <a:r>
              <a:rPr lang="en-US" sz="2800" dirty="0">
                <a:latin typeface="Comic Sans MS" pitchFamily="66" charset="0"/>
              </a:rPr>
              <a:t> citizens in participating countries</a:t>
            </a:r>
          </a:p>
          <a:p>
            <a:pPr marL="0" indent="0" eaLnBrk="1" hangingPunct="1">
              <a:buNone/>
            </a:pPr>
            <a:r>
              <a:rPr lang="en-US" sz="2800" dirty="0">
                <a:latin typeface="Comic Sans MS" pitchFamily="66" charset="0"/>
              </a:rPr>
              <a:t>Humans are capable of cooperating in huge groups of strangers</a:t>
            </a:r>
          </a:p>
        </p:txBody>
      </p:sp>
      <p:pic>
        <p:nvPicPr>
          <p:cNvPr id="5" name="Picture 4" descr="http://02varvara.files.wordpress.com/2008/08/i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690" y="1182037"/>
            <a:ext cx="4767309" cy="48377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34712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a:extLst>
              <a:ext uri="{FF2B5EF4-FFF2-40B4-BE49-F238E27FC236}">
                <a16:creationId xmlns:a16="http://schemas.microsoft.com/office/drawing/2014/main" id="{445EA299-12F1-4335-B320-3DDED7FCE9EE}"/>
              </a:ext>
            </a:extLst>
          </p:cNvPr>
          <p:cNvPicPr>
            <a:picLocks/>
          </p:cNvPicPr>
          <p:nvPr/>
        </p:nvPicPr>
        <p:blipFill>
          <a:blip r:embed="rId2">
            <a:extLst/>
          </a:blip>
          <a:stretch>
            <a:fillRect/>
          </a:stretch>
        </p:blipFill>
        <p:spPr>
          <a:xfrm>
            <a:off x="304800" y="685800"/>
            <a:ext cx="6271000" cy="2967388"/>
          </a:xfrm>
          <a:prstGeom prst="rect">
            <a:avLst/>
          </a:prstGeom>
          <a:ln w="3175">
            <a:miter lim="400000"/>
          </a:ln>
        </p:spPr>
      </p:pic>
      <p:graphicFrame>
        <p:nvGraphicFramePr>
          <p:cNvPr id="3" name="Table 2">
            <a:extLst>
              <a:ext uri="{FF2B5EF4-FFF2-40B4-BE49-F238E27FC236}">
                <a16:creationId xmlns:a16="http://schemas.microsoft.com/office/drawing/2014/main" id="{2EB02C55-2D54-40E3-8F1A-E5DE98B0E390}"/>
              </a:ext>
            </a:extLst>
          </p:cNvPr>
          <p:cNvGraphicFramePr>
            <a:graphicFrameLocks noGrp="1"/>
          </p:cNvGraphicFramePr>
          <p:nvPr>
            <p:extLst/>
          </p:nvPr>
        </p:nvGraphicFramePr>
        <p:xfrm>
          <a:off x="6431266" y="3048000"/>
          <a:ext cx="2610310" cy="3723253"/>
        </p:xfrm>
        <a:graphic>
          <a:graphicData uri="http://schemas.openxmlformats.org/drawingml/2006/table">
            <a:tbl>
              <a:tblPr firstRow="1" bandRow="1">
                <a:tableStyleId>{5C22544A-7EE6-4342-B048-85BDC9FD1C3A}</a:tableStyleId>
              </a:tblPr>
              <a:tblGrid>
                <a:gridCol w="1579409">
                  <a:extLst>
                    <a:ext uri="{9D8B030D-6E8A-4147-A177-3AD203B41FA5}">
                      <a16:colId xmlns:a16="http://schemas.microsoft.com/office/drawing/2014/main" val="2337884733"/>
                    </a:ext>
                  </a:extLst>
                </a:gridCol>
                <a:gridCol w="494497">
                  <a:extLst>
                    <a:ext uri="{9D8B030D-6E8A-4147-A177-3AD203B41FA5}">
                      <a16:colId xmlns:a16="http://schemas.microsoft.com/office/drawing/2014/main" val="483854102"/>
                    </a:ext>
                  </a:extLst>
                </a:gridCol>
                <a:gridCol w="536404">
                  <a:extLst>
                    <a:ext uri="{9D8B030D-6E8A-4147-A177-3AD203B41FA5}">
                      <a16:colId xmlns:a16="http://schemas.microsoft.com/office/drawing/2014/main" val="1223093070"/>
                    </a:ext>
                  </a:extLst>
                </a:gridCol>
              </a:tblGrid>
              <a:tr h="312758">
                <a:tc>
                  <a:txBody>
                    <a:bodyPr/>
                    <a:lstStyle/>
                    <a:p>
                      <a:r>
                        <a:rPr lang="en-US" sz="600" dirty="0"/>
                        <a:t>Polity</a:t>
                      </a:r>
                    </a:p>
                  </a:txBody>
                  <a:tcPr marL="130048" marR="130048" marT="65024" marB="65024"/>
                </a:tc>
                <a:tc>
                  <a:txBody>
                    <a:bodyPr/>
                    <a:lstStyle/>
                    <a:p>
                      <a:r>
                        <a:rPr lang="en-US" sz="600" dirty="0"/>
                        <a:t>Start date</a:t>
                      </a:r>
                    </a:p>
                  </a:txBody>
                  <a:tcPr marL="130048" marR="130048" marT="65024" marB="65024"/>
                </a:tc>
                <a:tc>
                  <a:txBody>
                    <a:bodyPr/>
                    <a:lstStyle/>
                    <a:p>
                      <a:r>
                        <a:rPr lang="en-US" sz="600"/>
                        <a:t>End date</a:t>
                      </a:r>
                    </a:p>
                  </a:txBody>
                  <a:tcPr marL="130048" marR="130048" marT="65024" marB="65024"/>
                </a:tc>
                <a:extLst>
                  <a:ext uri="{0D108BD9-81ED-4DB2-BD59-A6C34878D82A}">
                    <a16:rowId xmlns:a16="http://schemas.microsoft.com/office/drawing/2014/main" val="501277526"/>
                  </a:ext>
                </a:extLst>
              </a:tr>
              <a:tr h="227355">
                <a:tc>
                  <a:txBody>
                    <a:bodyPr/>
                    <a:lstStyle/>
                    <a:p>
                      <a:pPr algn="l" fontAlgn="b"/>
                      <a:r>
                        <a:rPr lang="en-US" sz="1100" b="0" i="0" u="none" strike="noStrike" dirty="0" err="1">
                          <a:solidFill>
                            <a:srgbClr val="000000"/>
                          </a:solidFill>
                          <a:effectLst/>
                          <a:latin typeface="Calibri"/>
                        </a:rPr>
                        <a:t>Badarian</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-4400</a:t>
                      </a:r>
                    </a:p>
                  </a:txBody>
                  <a:tcPr marL="18062" marR="18062" marT="18062" marB="0" anchor="b"/>
                </a:tc>
                <a:tc>
                  <a:txBody>
                    <a:bodyPr/>
                    <a:lstStyle/>
                    <a:p>
                      <a:pPr algn="r" fontAlgn="b"/>
                      <a:r>
                        <a:rPr lang="en-US" sz="1100" b="0" i="0" u="none" strike="noStrike">
                          <a:solidFill>
                            <a:srgbClr val="000000"/>
                          </a:solidFill>
                          <a:effectLst/>
                          <a:latin typeface="Calibri"/>
                        </a:rPr>
                        <a:t>-3801</a:t>
                      </a:r>
                    </a:p>
                  </a:txBody>
                  <a:tcPr marL="18062" marR="18062" marT="18062" marB="0" anchor="b"/>
                </a:tc>
                <a:extLst>
                  <a:ext uri="{0D108BD9-81ED-4DB2-BD59-A6C34878D82A}">
                    <a16:rowId xmlns:a16="http://schemas.microsoft.com/office/drawing/2014/main" val="1301015844"/>
                  </a:ext>
                </a:extLst>
              </a:tr>
              <a:tr h="227355">
                <a:tc>
                  <a:txBody>
                    <a:bodyPr/>
                    <a:lstStyle/>
                    <a:p>
                      <a:pPr algn="l" fontAlgn="b"/>
                      <a:r>
                        <a:rPr lang="en-US" sz="1100" b="0" i="0" u="none" strike="noStrike" dirty="0" err="1">
                          <a:solidFill>
                            <a:srgbClr val="000000"/>
                          </a:solidFill>
                          <a:effectLst/>
                          <a:latin typeface="Calibri"/>
                        </a:rPr>
                        <a:t>Naqada</a:t>
                      </a:r>
                      <a:r>
                        <a:rPr lang="en-US" sz="1100" b="0" i="0" u="none" strike="noStrike" dirty="0">
                          <a:solidFill>
                            <a:srgbClr val="000000"/>
                          </a:solidFill>
                          <a:effectLst/>
                          <a:latin typeface="Calibri"/>
                        </a:rPr>
                        <a:t> IA-IIB</a:t>
                      </a:r>
                    </a:p>
                  </a:txBody>
                  <a:tcPr marL="18062" marR="18062" marT="18062" marB="0" anchor="b"/>
                </a:tc>
                <a:tc>
                  <a:txBody>
                    <a:bodyPr/>
                    <a:lstStyle/>
                    <a:p>
                      <a:pPr algn="r" fontAlgn="b"/>
                      <a:r>
                        <a:rPr lang="en-US" sz="1100" b="0" i="0" u="none" strike="noStrike">
                          <a:solidFill>
                            <a:srgbClr val="000000"/>
                          </a:solidFill>
                          <a:effectLst/>
                          <a:latin typeface="Calibri"/>
                        </a:rPr>
                        <a:t>-3800</a:t>
                      </a:r>
                    </a:p>
                  </a:txBody>
                  <a:tcPr marL="18062" marR="18062" marT="18062" marB="0" anchor="b"/>
                </a:tc>
                <a:tc>
                  <a:txBody>
                    <a:bodyPr/>
                    <a:lstStyle/>
                    <a:p>
                      <a:pPr algn="r" fontAlgn="b"/>
                      <a:r>
                        <a:rPr lang="en-US" sz="1100" b="0" i="0" u="none" strike="noStrike">
                          <a:solidFill>
                            <a:srgbClr val="000000"/>
                          </a:solidFill>
                          <a:effectLst/>
                          <a:latin typeface="Calibri"/>
                        </a:rPr>
                        <a:t>-3551</a:t>
                      </a:r>
                    </a:p>
                  </a:txBody>
                  <a:tcPr marL="18062" marR="18062" marT="18062" marB="0" anchor="b"/>
                </a:tc>
                <a:extLst>
                  <a:ext uri="{0D108BD9-81ED-4DB2-BD59-A6C34878D82A}">
                    <a16:rowId xmlns:a16="http://schemas.microsoft.com/office/drawing/2014/main" val="3181420577"/>
                  </a:ext>
                </a:extLst>
              </a:tr>
              <a:tr h="227355">
                <a:tc>
                  <a:txBody>
                    <a:bodyPr/>
                    <a:lstStyle/>
                    <a:p>
                      <a:pPr algn="l" fontAlgn="b"/>
                      <a:r>
                        <a:rPr lang="en-US" sz="1100" b="0" i="0" u="none" strike="noStrike">
                          <a:solidFill>
                            <a:srgbClr val="000000"/>
                          </a:solidFill>
                          <a:effectLst/>
                          <a:latin typeface="Calibri"/>
                        </a:rPr>
                        <a:t>Naqada</a:t>
                      </a:r>
                      <a:r>
                        <a:rPr lang="en-US" sz="1100" b="0" i="0" u="none" strike="noStrike" baseline="0">
                          <a:solidFill>
                            <a:srgbClr val="000000"/>
                          </a:solidFill>
                          <a:effectLst/>
                          <a:latin typeface="Calibri"/>
                        </a:rPr>
                        <a:t> IIC-D</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-3550</a:t>
                      </a:r>
                    </a:p>
                  </a:txBody>
                  <a:tcPr marL="18062" marR="18062" marT="18062" marB="0" anchor="b"/>
                </a:tc>
                <a:tc>
                  <a:txBody>
                    <a:bodyPr/>
                    <a:lstStyle/>
                    <a:p>
                      <a:pPr algn="r" fontAlgn="b"/>
                      <a:r>
                        <a:rPr lang="en-US" sz="1100" b="0" i="0" u="none" strike="noStrike">
                          <a:solidFill>
                            <a:srgbClr val="000000"/>
                          </a:solidFill>
                          <a:effectLst/>
                          <a:latin typeface="Calibri"/>
                        </a:rPr>
                        <a:t>-3301</a:t>
                      </a:r>
                    </a:p>
                  </a:txBody>
                  <a:tcPr marL="18062" marR="18062" marT="18062" marB="0" anchor="b"/>
                </a:tc>
                <a:extLst>
                  <a:ext uri="{0D108BD9-81ED-4DB2-BD59-A6C34878D82A}">
                    <a16:rowId xmlns:a16="http://schemas.microsoft.com/office/drawing/2014/main" val="2592577373"/>
                  </a:ext>
                </a:extLst>
              </a:tr>
              <a:tr h="227355">
                <a:tc>
                  <a:txBody>
                    <a:bodyPr/>
                    <a:lstStyle/>
                    <a:p>
                      <a:pPr algn="l" fontAlgn="b"/>
                      <a:r>
                        <a:rPr lang="en-US" sz="1100" b="0" i="0" u="none" strike="noStrike" dirty="0">
                          <a:solidFill>
                            <a:srgbClr val="000000"/>
                          </a:solidFill>
                          <a:effectLst/>
                          <a:latin typeface="Calibri"/>
                        </a:rPr>
                        <a:t>Dynasty</a:t>
                      </a:r>
                      <a:r>
                        <a:rPr lang="en-US" sz="1100" b="0" i="0" u="none" strike="noStrike" baseline="0" dirty="0">
                          <a:solidFill>
                            <a:srgbClr val="000000"/>
                          </a:solidFill>
                          <a:effectLst/>
                          <a:latin typeface="Calibri"/>
                        </a:rPr>
                        <a:t> 0 (</a:t>
                      </a:r>
                      <a:r>
                        <a:rPr lang="en-US" sz="1100" b="0" i="0" u="none" strike="noStrike" baseline="0" dirty="0" err="1">
                          <a:solidFill>
                            <a:srgbClr val="000000"/>
                          </a:solidFill>
                          <a:effectLst/>
                          <a:latin typeface="Calibri"/>
                        </a:rPr>
                        <a:t>Naqada</a:t>
                      </a:r>
                      <a:r>
                        <a:rPr lang="en-US" sz="1100" b="0" i="0" u="none" strike="noStrike" baseline="0" dirty="0">
                          <a:solidFill>
                            <a:srgbClr val="000000"/>
                          </a:solidFill>
                          <a:effectLst/>
                          <a:latin typeface="Calibri"/>
                        </a:rPr>
                        <a:t> IIIA-B)</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-3300</a:t>
                      </a:r>
                    </a:p>
                  </a:txBody>
                  <a:tcPr marL="18062" marR="18062" marT="18062" marB="0" anchor="b"/>
                </a:tc>
                <a:tc>
                  <a:txBody>
                    <a:bodyPr/>
                    <a:lstStyle/>
                    <a:p>
                      <a:pPr algn="r" fontAlgn="b"/>
                      <a:r>
                        <a:rPr lang="en-US" sz="1100" b="0" i="0" u="none" strike="noStrike">
                          <a:solidFill>
                            <a:srgbClr val="000000"/>
                          </a:solidFill>
                          <a:effectLst/>
                          <a:latin typeface="Calibri"/>
                        </a:rPr>
                        <a:t>-3101</a:t>
                      </a:r>
                    </a:p>
                  </a:txBody>
                  <a:tcPr marL="18062" marR="18062" marT="18062" marB="0" anchor="b"/>
                </a:tc>
                <a:extLst>
                  <a:ext uri="{0D108BD9-81ED-4DB2-BD59-A6C34878D82A}">
                    <a16:rowId xmlns:a16="http://schemas.microsoft.com/office/drawing/2014/main" val="480649767"/>
                  </a:ext>
                </a:extLst>
              </a:tr>
              <a:tr h="227355">
                <a:tc>
                  <a:txBody>
                    <a:bodyPr/>
                    <a:lstStyle/>
                    <a:p>
                      <a:pPr algn="l" fontAlgn="b"/>
                      <a:r>
                        <a:rPr lang="en-US" sz="1100" b="0" i="0" u="none" strike="noStrike">
                          <a:solidFill>
                            <a:srgbClr val="000000"/>
                          </a:solidFill>
                          <a:effectLst/>
                          <a:latin typeface="Calibri"/>
                        </a:rPr>
                        <a:t>Dynasty</a:t>
                      </a:r>
                      <a:r>
                        <a:rPr lang="en-US" sz="1100" b="0" i="0" u="none" strike="noStrike" baseline="0">
                          <a:solidFill>
                            <a:srgbClr val="000000"/>
                          </a:solidFill>
                          <a:effectLst/>
                          <a:latin typeface="Calibri"/>
                        </a:rPr>
                        <a:t> I (Naqada IIIC)</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-3100</a:t>
                      </a:r>
                    </a:p>
                  </a:txBody>
                  <a:tcPr marL="18062" marR="18062" marT="18062" marB="0" anchor="b"/>
                </a:tc>
                <a:tc>
                  <a:txBody>
                    <a:bodyPr/>
                    <a:lstStyle/>
                    <a:p>
                      <a:pPr algn="r" fontAlgn="b"/>
                      <a:r>
                        <a:rPr lang="en-US" sz="1100" b="0" i="0" u="none" strike="noStrike">
                          <a:solidFill>
                            <a:srgbClr val="000000"/>
                          </a:solidFill>
                          <a:effectLst/>
                          <a:latin typeface="Calibri"/>
                        </a:rPr>
                        <a:t>-2901</a:t>
                      </a:r>
                    </a:p>
                  </a:txBody>
                  <a:tcPr marL="18062" marR="18062" marT="18062" marB="0" anchor="b"/>
                </a:tc>
                <a:extLst>
                  <a:ext uri="{0D108BD9-81ED-4DB2-BD59-A6C34878D82A}">
                    <a16:rowId xmlns:a16="http://schemas.microsoft.com/office/drawing/2014/main" val="1755963274"/>
                  </a:ext>
                </a:extLst>
              </a:tr>
              <a:tr h="227355">
                <a:tc>
                  <a:txBody>
                    <a:bodyPr/>
                    <a:lstStyle/>
                    <a:p>
                      <a:pPr algn="l" fontAlgn="b"/>
                      <a:r>
                        <a:rPr lang="en-US" sz="1100" b="0" i="0" u="none" strike="noStrike">
                          <a:solidFill>
                            <a:srgbClr val="000000"/>
                          </a:solidFill>
                          <a:effectLst/>
                          <a:latin typeface="Calibri"/>
                        </a:rPr>
                        <a:t>Dynasty</a:t>
                      </a:r>
                      <a:r>
                        <a:rPr lang="en-US" sz="1100" b="0" i="0" u="none" strike="noStrike" baseline="0">
                          <a:solidFill>
                            <a:srgbClr val="000000"/>
                          </a:solidFill>
                          <a:effectLst/>
                          <a:latin typeface="Calibri"/>
                        </a:rPr>
                        <a:t> II (Early Dynastic)</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-2900</a:t>
                      </a:r>
                    </a:p>
                  </a:txBody>
                  <a:tcPr marL="18062" marR="18062" marT="18062" marB="0" anchor="b"/>
                </a:tc>
                <a:tc>
                  <a:txBody>
                    <a:bodyPr/>
                    <a:lstStyle/>
                    <a:p>
                      <a:pPr algn="r" fontAlgn="b"/>
                      <a:r>
                        <a:rPr lang="en-US" sz="1100" b="0" i="0" u="none" strike="noStrike">
                          <a:solidFill>
                            <a:srgbClr val="000000"/>
                          </a:solidFill>
                          <a:effectLst/>
                          <a:latin typeface="Calibri"/>
                        </a:rPr>
                        <a:t>-2651</a:t>
                      </a:r>
                    </a:p>
                  </a:txBody>
                  <a:tcPr marL="18062" marR="18062" marT="18062" marB="0" anchor="b"/>
                </a:tc>
                <a:extLst>
                  <a:ext uri="{0D108BD9-81ED-4DB2-BD59-A6C34878D82A}">
                    <a16:rowId xmlns:a16="http://schemas.microsoft.com/office/drawing/2014/main" val="3598475467"/>
                  </a:ext>
                </a:extLst>
              </a:tr>
              <a:tr h="227355">
                <a:tc>
                  <a:txBody>
                    <a:bodyPr/>
                    <a:lstStyle/>
                    <a:p>
                      <a:pPr algn="l" fontAlgn="b"/>
                      <a:r>
                        <a:rPr lang="en-US" sz="1100" b="0" i="0" u="none" strike="noStrike">
                          <a:solidFill>
                            <a:srgbClr val="000000"/>
                          </a:solidFill>
                          <a:effectLst/>
                          <a:latin typeface="Calibri"/>
                        </a:rPr>
                        <a:t>Classic</a:t>
                      </a:r>
                      <a:r>
                        <a:rPr lang="en-US" sz="1100" b="0" i="0" u="none" strike="noStrike" baseline="0">
                          <a:solidFill>
                            <a:srgbClr val="000000"/>
                          </a:solidFill>
                          <a:effectLst/>
                          <a:latin typeface="Calibri"/>
                        </a:rPr>
                        <a:t> Old Kingdom</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-2650</a:t>
                      </a:r>
                    </a:p>
                  </a:txBody>
                  <a:tcPr marL="18062" marR="18062" marT="18062" marB="0" anchor="b"/>
                </a:tc>
                <a:tc>
                  <a:txBody>
                    <a:bodyPr/>
                    <a:lstStyle/>
                    <a:p>
                      <a:pPr algn="r" fontAlgn="b"/>
                      <a:r>
                        <a:rPr lang="en-US" sz="1100" b="0" i="0" u="none" strike="noStrike">
                          <a:solidFill>
                            <a:srgbClr val="000000"/>
                          </a:solidFill>
                          <a:effectLst/>
                          <a:latin typeface="Calibri"/>
                        </a:rPr>
                        <a:t>-2351</a:t>
                      </a:r>
                    </a:p>
                  </a:txBody>
                  <a:tcPr marL="18062" marR="18062" marT="18062" marB="0" anchor="b"/>
                </a:tc>
                <a:extLst>
                  <a:ext uri="{0D108BD9-81ED-4DB2-BD59-A6C34878D82A}">
                    <a16:rowId xmlns:a16="http://schemas.microsoft.com/office/drawing/2014/main" val="2819501596"/>
                  </a:ext>
                </a:extLst>
              </a:tr>
              <a:tr h="227355">
                <a:tc>
                  <a:txBody>
                    <a:bodyPr/>
                    <a:lstStyle/>
                    <a:p>
                      <a:pPr algn="l" fontAlgn="b"/>
                      <a:r>
                        <a:rPr lang="en-US" sz="1100" b="0" i="0" u="none" strike="noStrike">
                          <a:solidFill>
                            <a:srgbClr val="000000"/>
                          </a:solidFill>
                          <a:effectLst/>
                          <a:latin typeface="Calibri"/>
                        </a:rPr>
                        <a:t>Late</a:t>
                      </a:r>
                      <a:r>
                        <a:rPr lang="en-US" sz="1100" b="0" i="0" u="none" strike="noStrike" baseline="0">
                          <a:solidFill>
                            <a:srgbClr val="000000"/>
                          </a:solidFill>
                          <a:effectLst/>
                          <a:latin typeface="Calibri"/>
                        </a:rPr>
                        <a:t> Old Kingdom</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-2350</a:t>
                      </a:r>
                    </a:p>
                  </a:txBody>
                  <a:tcPr marL="18062" marR="18062" marT="18062" marB="0" anchor="b"/>
                </a:tc>
                <a:tc>
                  <a:txBody>
                    <a:bodyPr/>
                    <a:lstStyle/>
                    <a:p>
                      <a:pPr algn="r" fontAlgn="b"/>
                      <a:r>
                        <a:rPr lang="en-US" sz="1100" b="0" i="0" u="none" strike="noStrike">
                          <a:solidFill>
                            <a:srgbClr val="000000"/>
                          </a:solidFill>
                          <a:effectLst/>
                          <a:latin typeface="Calibri"/>
                        </a:rPr>
                        <a:t>-2151</a:t>
                      </a:r>
                    </a:p>
                  </a:txBody>
                  <a:tcPr marL="18062" marR="18062" marT="18062" marB="0" anchor="b"/>
                </a:tc>
                <a:extLst>
                  <a:ext uri="{0D108BD9-81ED-4DB2-BD59-A6C34878D82A}">
                    <a16:rowId xmlns:a16="http://schemas.microsoft.com/office/drawing/2014/main" val="1821668825"/>
                  </a:ext>
                </a:extLst>
              </a:tr>
              <a:tr h="227355">
                <a:tc>
                  <a:txBody>
                    <a:bodyPr/>
                    <a:lstStyle/>
                    <a:p>
                      <a:pPr algn="l" fontAlgn="b"/>
                      <a:r>
                        <a:rPr lang="en-US" sz="1100" b="0" i="0" u="none" strike="noStrike" dirty="0">
                          <a:solidFill>
                            <a:srgbClr val="000000"/>
                          </a:solidFill>
                          <a:effectLst/>
                          <a:latin typeface="Calibri"/>
                        </a:rPr>
                        <a:t>First Intermediate</a:t>
                      </a:r>
                    </a:p>
                  </a:txBody>
                  <a:tcPr marL="18062" marR="18062" marT="18062" marB="0" anchor="b"/>
                </a:tc>
                <a:tc>
                  <a:txBody>
                    <a:bodyPr/>
                    <a:lstStyle/>
                    <a:p>
                      <a:pPr algn="r" fontAlgn="b"/>
                      <a:r>
                        <a:rPr lang="en-US" sz="1100" b="0" i="0" u="none" strike="noStrike">
                          <a:solidFill>
                            <a:srgbClr val="000000"/>
                          </a:solidFill>
                          <a:effectLst/>
                          <a:latin typeface="Calibri"/>
                        </a:rPr>
                        <a:t>-2150</a:t>
                      </a:r>
                    </a:p>
                  </a:txBody>
                  <a:tcPr marL="18062" marR="18062" marT="18062" marB="0" anchor="b"/>
                </a:tc>
                <a:tc>
                  <a:txBody>
                    <a:bodyPr/>
                    <a:lstStyle/>
                    <a:p>
                      <a:pPr algn="r" fontAlgn="b"/>
                      <a:r>
                        <a:rPr lang="en-US" sz="1100" b="0" i="0" u="none" strike="noStrike">
                          <a:solidFill>
                            <a:srgbClr val="000000"/>
                          </a:solidFill>
                          <a:effectLst/>
                          <a:latin typeface="Calibri"/>
                        </a:rPr>
                        <a:t>-2017</a:t>
                      </a:r>
                    </a:p>
                  </a:txBody>
                  <a:tcPr marL="18062" marR="18062" marT="18062" marB="0" anchor="b"/>
                </a:tc>
                <a:extLst>
                  <a:ext uri="{0D108BD9-81ED-4DB2-BD59-A6C34878D82A}">
                    <a16:rowId xmlns:a16="http://schemas.microsoft.com/office/drawing/2014/main" val="770174018"/>
                  </a:ext>
                </a:extLst>
              </a:tr>
              <a:tr h="227355">
                <a:tc>
                  <a:txBody>
                    <a:bodyPr/>
                    <a:lstStyle/>
                    <a:p>
                      <a:pPr algn="l" fontAlgn="b"/>
                      <a:r>
                        <a:rPr lang="en-US" sz="1100" b="0" i="0" u="none" strike="noStrike">
                          <a:solidFill>
                            <a:srgbClr val="000000"/>
                          </a:solidFill>
                          <a:effectLst/>
                          <a:latin typeface="Calibri"/>
                        </a:rPr>
                        <a:t>Middle</a:t>
                      </a:r>
                      <a:r>
                        <a:rPr lang="en-US" sz="1100" b="0" i="0" u="none" strike="noStrike" baseline="0">
                          <a:solidFill>
                            <a:srgbClr val="000000"/>
                          </a:solidFill>
                          <a:effectLst/>
                          <a:latin typeface="Calibri"/>
                        </a:rPr>
                        <a:t> Kingdom</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-2016</a:t>
                      </a:r>
                    </a:p>
                  </a:txBody>
                  <a:tcPr marL="18062" marR="18062" marT="18062" marB="0" anchor="b"/>
                </a:tc>
                <a:tc>
                  <a:txBody>
                    <a:bodyPr/>
                    <a:lstStyle/>
                    <a:p>
                      <a:pPr algn="r" fontAlgn="b"/>
                      <a:r>
                        <a:rPr lang="en-US" sz="1100" b="0" i="0" u="none" strike="noStrike">
                          <a:solidFill>
                            <a:srgbClr val="000000"/>
                          </a:solidFill>
                          <a:effectLst/>
                          <a:latin typeface="Calibri"/>
                        </a:rPr>
                        <a:t>-1700</a:t>
                      </a:r>
                    </a:p>
                  </a:txBody>
                  <a:tcPr marL="18062" marR="18062" marT="18062" marB="0" anchor="b"/>
                </a:tc>
                <a:extLst>
                  <a:ext uri="{0D108BD9-81ED-4DB2-BD59-A6C34878D82A}">
                    <a16:rowId xmlns:a16="http://schemas.microsoft.com/office/drawing/2014/main" val="2339765023"/>
                  </a:ext>
                </a:extLst>
              </a:tr>
              <a:tr h="227355">
                <a:tc>
                  <a:txBody>
                    <a:bodyPr/>
                    <a:lstStyle/>
                    <a:p>
                      <a:pPr algn="l" fontAlgn="b"/>
                      <a:r>
                        <a:rPr lang="en-US" sz="1100" b="0" i="0" u="none" strike="noStrike" dirty="0">
                          <a:solidFill>
                            <a:srgbClr val="000000"/>
                          </a:solidFill>
                          <a:effectLst/>
                          <a:latin typeface="Calibri"/>
                        </a:rPr>
                        <a:t>Second</a:t>
                      </a:r>
                      <a:r>
                        <a:rPr lang="en-US" sz="1100" b="0" i="0" u="none" strike="noStrike" baseline="0" dirty="0">
                          <a:solidFill>
                            <a:srgbClr val="000000"/>
                          </a:solidFill>
                          <a:effectLst/>
                          <a:latin typeface="Calibri"/>
                        </a:rPr>
                        <a:t> Intermediate</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-1720</a:t>
                      </a:r>
                    </a:p>
                  </a:txBody>
                  <a:tcPr marL="18062" marR="18062" marT="18062" marB="0" anchor="b"/>
                </a:tc>
                <a:tc>
                  <a:txBody>
                    <a:bodyPr/>
                    <a:lstStyle/>
                    <a:p>
                      <a:pPr algn="r" fontAlgn="b"/>
                      <a:r>
                        <a:rPr lang="en-US" sz="1100" b="0" i="0" u="none" strike="noStrike">
                          <a:solidFill>
                            <a:srgbClr val="000000"/>
                          </a:solidFill>
                          <a:effectLst/>
                          <a:latin typeface="Calibri"/>
                        </a:rPr>
                        <a:t>-1567</a:t>
                      </a:r>
                    </a:p>
                  </a:txBody>
                  <a:tcPr marL="18062" marR="18062" marT="18062" marB="0" anchor="b"/>
                </a:tc>
                <a:extLst>
                  <a:ext uri="{0D108BD9-81ED-4DB2-BD59-A6C34878D82A}">
                    <a16:rowId xmlns:a16="http://schemas.microsoft.com/office/drawing/2014/main" val="3832469604"/>
                  </a:ext>
                </a:extLst>
              </a:tr>
              <a:tr h="227355">
                <a:tc>
                  <a:txBody>
                    <a:bodyPr/>
                    <a:lstStyle/>
                    <a:p>
                      <a:pPr algn="l" fontAlgn="b"/>
                      <a:r>
                        <a:rPr lang="en-US" sz="1100" b="0" i="0" u="none" strike="noStrike">
                          <a:solidFill>
                            <a:srgbClr val="000000"/>
                          </a:solidFill>
                          <a:effectLst/>
                          <a:latin typeface="Calibri"/>
                        </a:rPr>
                        <a:t>New</a:t>
                      </a:r>
                      <a:r>
                        <a:rPr lang="en-US" sz="1100" b="0" i="0" u="none" strike="noStrike" baseline="0">
                          <a:solidFill>
                            <a:srgbClr val="000000"/>
                          </a:solidFill>
                          <a:effectLst/>
                          <a:latin typeface="Calibri"/>
                        </a:rPr>
                        <a:t> Kingdom-Thutmosid</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-1550</a:t>
                      </a:r>
                    </a:p>
                  </a:txBody>
                  <a:tcPr marL="18062" marR="18062" marT="18062" marB="0" anchor="b"/>
                </a:tc>
                <a:tc>
                  <a:txBody>
                    <a:bodyPr/>
                    <a:lstStyle/>
                    <a:p>
                      <a:pPr algn="r" fontAlgn="b"/>
                      <a:r>
                        <a:rPr lang="en-US" sz="1100" b="0" i="0" u="none" strike="noStrike">
                          <a:solidFill>
                            <a:srgbClr val="000000"/>
                          </a:solidFill>
                          <a:effectLst/>
                          <a:latin typeface="Calibri"/>
                        </a:rPr>
                        <a:t>-1294</a:t>
                      </a:r>
                    </a:p>
                  </a:txBody>
                  <a:tcPr marL="18062" marR="18062" marT="18062" marB="0" anchor="b"/>
                </a:tc>
                <a:extLst>
                  <a:ext uri="{0D108BD9-81ED-4DB2-BD59-A6C34878D82A}">
                    <a16:rowId xmlns:a16="http://schemas.microsoft.com/office/drawing/2014/main" val="2827738940"/>
                  </a:ext>
                </a:extLst>
              </a:tr>
              <a:tr h="227355">
                <a:tc>
                  <a:txBody>
                    <a:bodyPr/>
                    <a:lstStyle/>
                    <a:p>
                      <a:pPr algn="l" fontAlgn="b"/>
                      <a:r>
                        <a:rPr lang="en-US" sz="1100" b="0" i="0" u="none" strike="noStrike" dirty="0">
                          <a:solidFill>
                            <a:srgbClr val="000000"/>
                          </a:solidFill>
                          <a:effectLst/>
                          <a:latin typeface="Calibri"/>
                        </a:rPr>
                        <a:t>New</a:t>
                      </a:r>
                      <a:r>
                        <a:rPr lang="en-US" sz="1100" b="0" i="0" u="none" strike="noStrike" baseline="0" dirty="0">
                          <a:solidFill>
                            <a:srgbClr val="000000"/>
                          </a:solidFill>
                          <a:effectLst/>
                          <a:latin typeface="Calibri"/>
                        </a:rPr>
                        <a:t> Kingdom-</a:t>
                      </a:r>
                      <a:r>
                        <a:rPr lang="en-US" sz="1100" b="0" i="0" u="none" strike="noStrike" baseline="0" dirty="0" err="1">
                          <a:solidFill>
                            <a:srgbClr val="000000"/>
                          </a:solidFill>
                          <a:effectLst/>
                          <a:latin typeface="Calibri"/>
                        </a:rPr>
                        <a:t>Ramesside</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-1293</a:t>
                      </a:r>
                    </a:p>
                  </a:txBody>
                  <a:tcPr marL="18062" marR="18062" marT="18062" marB="0" anchor="b"/>
                </a:tc>
                <a:tc>
                  <a:txBody>
                    <a:bodyPr/>
                    <a:lstStyle/>
                    <a:p>
                      <a:pPr algn="r" fontAlgn="b"/>
                      <a:r>
                        <a:rPr lang="en-US" sz="1100" b="0" i="0" u="none" strike="noStrike" dirty="0">
                          <a:solidFill>
                            <a:srgbClr val="000000"/>
                          </a:solidFill>
                          <a:effectLst/>
                          <a:latin typeface="Calibri"/>
                        </a:rPr>
                        <a:t>-1071</a:t>
                      </a:r>
                    </a:p>
                  </a:txBody>
                  <a:tcPr marL="18062" marR="18062" marT="18062" marB="0" anchor="b"/>
                </a:tc>
                <a:extLst>
                  <a:ext uri="{0D108BD9-81ED-4DB2-BD59-A6C34878D82A}">
                    <a16:rowId xmlns:a16="http://schemas.microsoft.com/office/drawing/2014/main" val="1095989903"/>
                  </a:ext>
                </a:extLst>
              </a:tr>
              <a:tr h="227355">
                <a:tc>
                  <a:txBody>
                    <a:bodyPr/>
                    <a:lstStyle/>
                    <a:p>
                      <a:pPr algn="ctr" fontAlgn="b"/>
                      <a:r>
                        <a:rPr lang="en-US" sz="1100" b="0" i="0" u="none" strike="noStrike" dirty="0">
                          <a:solidFill>
                            <a:srgbClr val="000000"/>
                          </a:solidFill>
                          <a:effectLst/>
                          <a:latin typeface="Calibri"/>
                        </a:rPr>
                        <a:t>…</a:t>
                      </a:r>
                    </a:p>
                  </a:txBody>
                  <a:tcPr marL="18062" marR="18062" marT="18062" marB="0" anchor="b"/>
                </a:tc>
                <a:tc>
                  <a:txBody>
                    <a:bodyPr/>
                    <a:lstStyle/>
                    <a:p>
                      <a:pPr algn="r" fontAlgn="b"/>
                      <a:endParaRPr lang="en-US" sz="1100" b="0" i="0" u="none" strike="noStrike" dirty="0">
                        <a:solidFill>
                          <a:srgbClr val="000000"/>
                        </a:solidFill>
                        <a:effectLst/>
                        <a:latin typeface="Calibri"/>
                      </a:endParaRPr>
                    </a:p>
                  </a:txBody>
                  <a:tcPr marL="18062" marR="18062" marT="18062" marB="0" anchor="b"/>
                </a:tc>
                <a:tc>
                  <a:txBody>
                    <a:bodyPr/>
                    <a:lstStyle/>
                    <a:p>
                      <a:pPr algn="r" fontAlgn="b"/>
                      <a:endParaRPr lang="en-US" sz="1100" b="0" i="0" u="none" strike="noStrike" dirty="0">
                        <a:solidFill>
                          <a:srgbClr val="000000"/>
                        </a:solidFill>
                        <a:effectLst/>
                        <a:latin typeface="Calibri"/>
                      </a:endParaRPr>
                    </a:p>
                  </a:txBody>
                  <a:tcPr marL="18062" marR="18062" marT="18062" marB="0" anchor="b"/>
                </a:tc>
                <a:extLst>
                  <a:ext uri="{0D108BD9-81ED-4DB2-BD59-A6C34878D82A}">
                    <a16:rowId xmlns:a16="http://schemas.microsoft.com/office/drawing/2014/main" val="983753895"/>
                  </a:ext>
                </a:extLst>
              </a:tr>
              <a:tr h="227355">
                <a:tc>
                  <a:txBody>
                    <a:bodyPr/>
                    <a:lstStyle/>
                    <a:p>
                      <a:pPr algn="l" fontAlgn="b"/>
                      <a:r>
                        <a:rPr lang="en-US" sz="1100" b="0" i="0" u="none" strike="noStrike" dirty="0">
                          <a:solidFill>
                            <a:srgbClr val="000000"/>
                          </a:solidFill>
                          <a:effectLst/>
                          <a:latin typeface="Calibri"/>
                        </a:rPr>
                        <a:t>Ottoman Empire III</a:t>
                      </a:r>
                    </a:p>
                  </a:txBody>
                  <a:tcPr marL="18062" marR="18062" marT="18062" marB="0" anchor="b"/>
                </a:tc>
                <a:tc>
                  <a:txBody>
                    <a:bodyPr/>
                    <a:lstStyle/>
                    <a:p>
                      <a:pPr algn="r" fontAlgn="b"/>
                      <a:r>
                        <a:rPr lang="en-US" sz="1100" b="0" i="0" u="none" strike="noStrike" dirty="0">
                          <a:solidFill>
                            <a:srgbClr val="000000"/>
                          </a:solidFill>
                          <a:effectLst/>
                          <a:latin typeface="Calibri"/>
                        </a:rPr>
                        <a:t>1683</a:t>
                      </a:r>
                    </a:p>
                  </a:txBody>
                  <a:tcPr marL="18062" marR="18062" marT="18062" marB="0" anchor="b"/>
                </a:tc>
                <a:tc>
                  <a:txBody>
                    <a:bodyPr/>
                    <a:lstStyle/>
                    <a:p>
                      <a:pPr algn="r" fontAlgn="b"/>
                      <a:r>
                        <a:rPr lang="en-US" sz="1100" b="0" i="0" u="none" strike="noStrike" dirty="0">
                          <a:solidFill>
                            <a:srgbClr val="000000"/>
                          </a:solidFill>
                          <a:effectLst/>
                          <a:latin typeface="Calibri"/>
                        </a:rPr>
                        <a:t>1839</a:t>
                      </a:r>
                    </a:p>
                  </a:txBody>
                  <a:tcPr marL="18062" marR="18062" marT="18062" marB="0" anchor="b"/>
                </a:tc>
                <a:extLst>
                  <a:ext uri="{0D108BD9-81ED-4DB2-BD59-A6C34878D82A}">
                    <a16:rowId xmlns:a16="http://schemas.microsoft.com/office/drawing/2014/main" val="1757341124"/>
                  </a:ext>
                </a:extLst>
              </a:tr>
            </a:tbl>
          </a:graphicData>
        </a:graphic>
      </p:graphicFrame>
      <p:sp>
        <p:nvSpPr>
          <p:cNvPr id="4" name="TextBox 3">
            <a:extLst>
              <a:ext uri="{FF2B5EF4-FFF2-40B4-BE49-F238E27FC236}">
                <a16:creationId xmlns:a16="http://schemas.microsoft.com/office/drawing/2014/main" id="{EACF8291-502E-425E-A72D-95973990B315}"/>
              </a:ext>
            </a:extLst>
          </p:cNvPr>
          <p:cNvSpPr txBox="1"/>
          <p:nvPr/>
        </p:nvSpPr>
        <p:spPr>
          <a:xfrm>
            <a:off x="207304" y="3708165"/>
            <a:ext cx="6117296" cy="814454"/>
          </a:xfrm>
          <a:prstGeom prst="rect">
            <a:avLst/>
          </a:prstGeom>
          <a:noFill/>
        </p:spPr>
        <p:txBody>
          <a:bodyPr wrap="square" rtlCol="0">
            <a:spAutoFit/>
          </a:bodyPr>
          <a:lstStyle/>
          <a:p>
            <a:pPr algn="l"/>
            <a:r>
              <a:rPr lang="en-US" sz="1564" dirty="0">
                <a:latin typeface="Book Antiqua" panose="02040602050305030304" pitchFamily="18" charset="0"/>
              </a:rPr>
              <a:t>At each sample point we code societies that occupied the area from the Neolithic to the Industrial Revolution. For example, Upper Egypt’s polities range from the </a:t>
            </a:r>
            <a:r>
              <a:rPr lang="en-US" sz="1564" dirty="0" err="1">
                <a:latin typeface="Book Antiqua" panose="02040602050305030304" pitchFamily="18" charset="0"/>
              </a:rPr>
              <a:t>Badarian</a:t>
            </a:r>
            <a:r>
              <a:rPr lang="en-US" sz="1564" dirty="0">
                <a:latin typeface="Book Antiqua" panose="02040602050305030304" pitchFamily="18" charset="0"/>
              </a:rPr>
              <a:t> to the Ottoman Empire.</a:t>
            </a:r>
          </a:p>
        </p:txBody>
      </p:sp>
      <p:sp>
        <p:nvSpPr>
          <p:cNvPr id="5" name="Shape 181">
            <a:extLst>
              <a:ext uri="{FF2B5EF4-FFF2-40B4-BE49-F238E27FC236}">
                <a16:creationId xmlns:a16="http://schemas.microsoft.com/office/drawing/2014/main" id="{C1C09C4A-8A47-4FF5-8564-C052971B1A7F}"/>
              </a:ext>
            </a:extLst>
          </p:cNvPr>
          <p:cNvSpPr/>
          <p:nvPr/>
        </p:nvSpPr>
        <p:spPr>
          <a:xfrm>
            <a:off x="429645" y="286190"/>
            <a:ext cx="6032101" cy="323165"/>
          </a:xfrm>
          <a:prstGeom prst="rect">
            <a:avLst/>
          </a:prstGeom>
          <a:ln w="3175">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defRPr sz="2800" b="1">
                <a:solidFill>
                  <a:schemeClr val="accent5">
                    <a:hueOff val="-176146"/>
                    <a:satOff val="3665"/>
                    <a:lumOff val="-13986"/>
                  </a:schemeClr>
                </a:solidFill>
                <a:latin typeface="Helvetica"/>
                <a:ea typeface="Helvetica"/>
                <a:cs typeface="Helvetica"/>
                <a:sym typeface="Helvetica"/>
              </a:defRPr>
            </a:pPr>
            <a:r>
              <a:rPr lang="en-US" sz="1600" dirty="0"/>
              <a:t>A Global Sample of the Historical and Archaeological Record</a:t>
            </a:r>
            <a:endParaRPr sz="1600" dirty="0"/>
          </a:p>
        </p:txBody>
      </p:sp>
      <p:cxnSp>
        <p:nvCxnSpPr>
          <p:cNvPr id="6" name="Straight Arrow Connector 5">
            <a:extLst>
              <a:ext uri="{FF2B5EF4-FFF2-40B4-BE49-F238E27FC236}">
                <a16:creationId xmlns:a16="http://schemas.microsoft.com/office/drawing/2014/main" id="{7357BCFF-67A3-45DA-9292-092A569B4165}"/>
              </a:ext>
            </a:extLst>
          </p:cNvPr>
          <p:cNvCxnSpPr>
            <a:cxnSpLocks/>
          </p:cNvCxnSpPr>
          <p:nvPr/>
        </p:nvCxnSpPr>
        <p:spPr>
          <a:xfrm>
            <a:off x="3981268" y="1749381"/>
            <a:ext cx="3029132" cy="14510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7" name="pasted-image.tif">
            <a:extLst>
              <a:ext uri="{FF2B5EF4-FFF2-40B4-BE49-F238E27FC236}">
                <a16:creationId xmlns:a16="http://schemas.microsoft.com/office/drawing/2014/main" id="{76FF5E5E-2413-4430-8BF8-6E918451291E}"/>
              </a:ext>
            </a:extLst>
          </p:cNvPr>
          <p:cNvPicPr/>
          <p:nvPr/>
        </p:nvPicPr>
        <p:blipFill>
          <a:blip r:embed="rId3">
            <a:extLst/>
          </a:blip>
          <a:srcRect/>
          <a:stretch>
            <a:fillRect/>
          </a:stretch>
        </p:blipFill>
        <p:spPr>
          <a:xfrm>
            <a:off x="150598" y="5562600"/>
            <a:ext cx="1153384" cy="816625"/>
          </a:xfrm>
          <a:prstGeom prst="rect">
            <a:avLst/>
          </a:prstGeom>
          <a:ln w="12700">
            <a:miter lim="400000"/>
          </a:ln>
        </p:spPr>
      </p:pic>
      <p:sp>
        <p:nvSpPr>
          <p:cNvPr id="8" name="Shape 79">
            <a:extLst>
              <a:ext uri="{FF2B5EF4-FFF2-40B4-BE49-F238E27FC236}">
                <a16:creationId xmlns:a16="http://schemas.microsoft.com/office/drawing/2014/main" id="{8E75DAEE-7A90-4995-96FC-7AE89055DBAC}"/>
              </a:ext>
            </a:extLst>
          </p:cNvPr>
          <p:cNvSpPr/>
          <p:nvPr/>
        </p:nvSpPr>
        <p:spPr>
          <a:xfrm>
            <a:off x="152400" y="6403340"/>
            <a:ext cx="1170894" cy="396643"/>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lvl="0" algn="l">
              <a:defRPr sz="1800"/>
            </a:pPr>
            <a:r>
              <a:rPr sz="1000" i="1" dirty="0">
                <a:solidFill>
                  <a:srgbClr val="861001"/>
                </a:solidFill>
                <a:latin typeface="Helvetica"/>
                <a:ea typeface="Helvetica"/>
                <a:cs typeface="Helvetica"/>
                <a:sym typeface="Helvetica"/>
              </a:rPr>
              <a:t>Seshat: The Global </a:t>
            </a:r>
          </a:p>
          <a:p>
            <a:pPr lvl="0" algn="l">
              <a:defRPr sz="1800"/>
            </a:pPr>
            <a:r>
              <a:rPr sz="1000" i="1" dirty="0">
                <a:solidFill>
                  <a:srgbClr val="861001"/>
                </a:solidFill>
                <a:latin typeface="Helvetica"/>
                <a:ea typeface="Helvetica"/>
                <a:cs typeface="Helvetica"/>
                <a:sym typeface="Helvetica"/>
              </a:rPr>
              <a:t>History Databank</a:t>
            </a:r>
          </a:p>
        </p:txBody>
      </p:sp>
      <p:sp>
        <p:nvSpPr>
          <p:cNvPr id="9" name="TextBox 8">
            <a:extLst>
              <a:ext uri="{FF2B5EF4-FFF2-40B4-BE49-F238E27FC236}">
                <a16:creationId xmlns:a16="http://schemas.microsoft.com/office/drawing/2014/main" id="{AFA6A839-E6C9-4B0C-9EDA-78C78D13844F}"/>
              </a:ext>
            </a:extLst>
          </p:cNvPr>
          <p:cNvSpPr txBox="1"/>
          <p:nvPr/>
        </p:nvSpPr>
        <p:spPr>
          <a:xfrm>
            <a:off x="304800" y="4724400"/>
            <a:ext cx="5772372" cy="461665"/>
          </a:xfrm>
          <a:prstGeom prst="rect">
            <a:avLst/>
          </a:prstGeom>
          <a:noFill/>
        </p:spPr>
        <p:txBody>
          <a:bodyPr wrap="square" rtlCol="0">
            <a:spAutoFit/>
          </a:bodyPr>
          <a:lstStyle/>
          <a:p>
            <a:r>
              <a:rPr lang="en-US" sz="2400" dirty="0">
                <a:latin typeface="Comic Sans MS" panose="030F0702030302020204" pitchFamily="66" charset="0"/>
              </a:rPr>
              <a:t>Constructing a spatio-temporal dataset</a:t>
            </a:r>
          </a:p>
        </p:txBody>
      </p:sp>
    </p:spTree>
    <p:extLst>
      <p:ext uri="{BB962C8B-B14F-4D97-AF65-F5344CB8AC3E}">
        <p14:creationId xmlns:p14="http://schemas.microsoft.com/office/powerpoint/2010/main" val="2403025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81200"/>
            <a:ext cx="6172200" cy="4708981"/>
          </a:xfrm>
          <a:prstGeom prst="rect">
            <a:avLst/>
          </a:prstGeom>
        </p:spPr>
        <p:txBody>
          <a:bodyPr wrap="square">
            <a:spAutoFit/>
          </a:bodyPr>
          <a:lstStyle/>
          <a:p>
            <a:r>
              <a:rPr lang="en-US" sz="2000" dirty="0"/>
              <a:t>"the later </a:t>
            </a:r>
            <a:r>
              <a:rPr lang="en-US" sz="2000" dirty="0" err="1"/>
              <a:t>Ramesside</a:t>
            </a:r>
            <a:r>
              <a:rPr lang="en-US" sz="2000" dirty="0"/>
              <a:t> period marked a new era, when Pi-Ramesses, in the eastern Delta, became the main capital of the kingdom. The Austrian excavations are gradually revealing the huge dimensions and complexity of this metropolis of about 18km2 and 250,000–300,000 dwellers." [68] </a:t>
            </a:r>
          </a:p>
          <a:p>
            <a:endParaRPr lang="en-US" sz="2000" dirty="0"/>
          </a:p>
          <a:p>
            <a:r>
              <a:rPr lang="en-US" sz="2000" dirty="0"/>
              <a:t>Seshat Workshop on Egypt (Oxford, 2014): </a:t>
            </a:r>
            <a:r>
              <a:rPr lang="en-US" sz="2000" dirty="0" err="1"/>
              <a:t>Bietak</a:t>
            </a:r>
            <a:r>
              <a:rPr lang="en-US" sz="2000" dirty="0"/>
              <a:t> estimates that the population of Pi-Ramesses was around 250,000.</a:t>
            </a:r>
          </a:p>
          <a:p>
            <a:endParaRPr lang="en-US" sz="2000" dirty="0"/>
          </a:p>
          <a:p>
            <a:r>
              <a:rPr lang="en-US" sz="2000" dirty="0"/>
              <a:t>John Baines (Jan. 2017): can’t be more than 100k</a:t>
            </a:r>
          </a:p>
          <a:p>
            <a:endParaRPr lang="en-US" sz="2000" dirty="0"/>
          </a:p>
          <a:p>
            <a:r>
              <a:rPr lang="en-US" sz="2000" dirty="0"/>
              <a:t>Per-Ramesses topography - should be up-to-date hectare estimates in [69]                                        </a:t>
            </a:r>
            <a:r>
              <a:rPr lang="en-US" sz="2000" dirty="0">
                <a:sym typeface="Wingdings"/>
              </a:rPr>
              <a:t></a:t>
            </a:r>
            <a:endParaRPr lang="en-US" sz="2000" dirty="0"/>
          </a:p>
        </p:txBody>
      </p:sp>
      <p:pic>
        <p:nvPicPr>
          <p:cNvPr id="4" name="Picture 3"/>
          <p:cNvPicPr>
            <a:picLocks noChangeAspect="1"/>
          </p:cNvPicPr>
          <p:nvPr/>
        </p:nvPicPr>
        <p:blipFill>
          <a:blip r:embed="rId2"/>
          <a:stretch>
            <a:fillRect/>
          </a:stretch>
        </p:blipFill>
        <p:spPr>
          <a:xfrm>
            <a:off x="6461692" y="3505200"/>
            <a:ext cx="2646317" cy="3352800"/>
          </a:xfrm>
          <a:prstGeom prst="rect">
            <a:avLst/>
          </a:prstGeom>
        </p:spPr>
      </p:pic>
      <p:sp>
        <p:nvSpPr>
          <p:cNvPr id="5" name="Rectangle 4"/>
          <p:cNvSpPr/>
          <p:nvPr/>
        </p:nvSpPr>
        <p:spPr>
          <a:xfrm>
            <a:off x="533400" y="304800"/>
            <a:ext cx="8305800" cy="1384995"/>
          </a:xfrm>
          <a:prstGeom prst="rect">
            <a:avLst/>
          </a:prstGeom>
        </p:spPr>
        <p:txBody>
          <a:bodyPr wrap="square">
            <a:spAutoFit/>
          </a:bodyPr>
          <a:lstStyle/>
          <a:p>
            <a:r>
              <a:rPr lang="en-US" sz="2800" b="1" dirty="0"/>
              <a:t>Example of a Seshat Record: </a:t>
            </a:r>
          </a:p>
          <a:p>
            <a:r>
              <a:rPr lang="en-US" sz="2400" dirty="0" err="1"/>
              <a:t>CapPop</a:t>
            </a:r>
            <a:r>
              <a:rPr lang="en-US" sz="2400" dirty="0"/>
              <a:t> value for </a:t>
            </a:r>
            <a:r>
              <a:rPr lang="en-US" sz="2400" dirty="0" err="1"/>
              <a:t>EgNKRam</a:t>
            </a:r>
            <a:endParaRPr lang="en-US" sz="2400" dirty="0"/>
          </a:p>
          <a:p>
            <a:endParaRPr lang="en-US" sz="1200" dirty="0"/>
          </a:p>
          <a:p>
            <a:r>
              <a:rPr lang="en-US" sz="2000" dirty="0"/>
              <a:t>♠ Population of the largest settlement ♣ {100,000; [250,000-300,000]} ♥</a:t>
            </a:r>
          </a:p>
        </p:txBody>
      </p:sp>
    </p:spTree>
    <p:extLst>
      <p:ext uri="{BB962C8B-B14F-4D97-AF65-F5344CB8AC3E}">
        <p14:creationId xmlns:p14="http://schemas.microsoft.com/office/powerpoint/2010/main" val="1525438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omic Sans MS"/>
              </a:rPr>
              <a:t>Seshat Status, July 2018</a:t>
            </a:r>
          </a:p>
        </p:txBody>
      </p:sp>
      <p:sp>
        <p:nvSpPr>
          <p:cNvPr id="3" name="Content Placeholder 2"/>
          <p:cNvSpPr>
            <a:spLocks noGrp="1"/>
          </p:cNvSpPr>
          <p:nvPr>
            <p:ph idx="1"/>
          </p:nvPr>
        </p:nvSpPr>
        <p:spPr/>
        <p:txBody>
          <a:bodyPr/>
          <a:lstStyle/>
          <a:p>
            <a:r>
              <a:rPr lang="en-US" dirty="0">
                <a:latin typeface="Comic Sans MS"/>
              </a:rPr>
              <a:t>34 NGAs</a:t>
            </a:r>
          </a:p>
          <a:p>
            <a:r>
              <a:rPr lang="en-US" dirty="0">
                <a:latin typeface="Comic Sans MS"/>
              </a:rPr>
              <a:t>450 (quasi)polities</a:t>
            </a:r>
          </a:p>
          <a:p>
            <a:r>
              <a:rPr lang="en-US" dirty="0">
                <a:latin typeface="Comic Sans MS"/>
              </a:rPr>
              <a:t>1500 variables</a:t>
            </a:r>
          </a:p>
          <a:p>
            <a:r>
              <a:rPr lang="en-US" dirty="0">
                <a:latin typeface="Comic Sans MS"/>
              </a:rPr>
              <a:t>&gt;200,000 Seshat records</a:t>
            </a:r>
          </a:p>
          <a:p>
            <a:r>
              <a:rPr lang="en-US" dirty="0">
                <a:latin typeface="Comic Sans MS"/>
              </a:rPr>
              <a:t>5,000,000 triples (RDF)</a:t>
            </a:r>
          </a:p>
          <a:p>
            <a:endParaRPr lang="en-US" dirty="0">
              <a:latin typeface="Comic Sans MS"/>
            </a:endParaRPr>
          </a:p>
        </p:txBody>
      </p:sp>
    </p:spTree>
    <p:extLst>
      <p:ext uri="{BB962C8B-B14F-4D97-AF65-F5344CB8AC3E}">
        <p14:creationId xmlns:p14="http://schemas.microsoft.com/office/powerpoint/2010/main" val="2453764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868362"/>
          </a:xfrm>
        </p:spPr>
        <p:txBody>
          <a:bodyPr/>
          <a:lstStyle/>
          <a:p>
            <a:r>
              <a:rPr lang="en-US" dirty="0">
                <a:latin typeface="Comic Sans MS" pitchFamily="66" charset="0"/>
              </a:rPr>
              <a:t>Major Themes</a:t>
            </a:r>
          </a:p>
        </p:txBody>
      </p:sp>
      <p:sp>
        <p:nvSpPr>
          <p:cNvPr id="12291" name="Rectangle 3"/>
          <p:cNvSpPr>
            <a:spLocks noGrp="1" noChangeArrowheads="1"/>
          </p:cNvSpPr>
          <p:nvPr>
            <p:ph type="body" idx="1"/>
          </p:nvPr>
        </p:nvSpPr>
        <p:spPr>
          <a:xfrm>
            <a:off x="457200" y="1295400"/>
            <a:ext cx="6096000" cy="5105400"/>
          </a:xfrm>
        </p:spPr>
        <p:txBody>
          <a:bodyPr/>
          <a:lstStyle/>
          <a:p>
            <a:r>
              <a:rPr lang="en-US" sz="2800" dirty="0">
                <a:solidFill>
                  <a:schemeClr val="bg1">
                    <a:lumMod val="75000"/>
                  </a:schemeClr>
                </a:solidFill>
                <a:latin typeface="Comic Sans MS" pitchFamily="66" charset="0"/>
              </a:rPr>
              <a:t>Theory</a:t>
            </a:r>
            <a:endParaRPr lang="en-US" sz="2400" dirty="0">
              <a:solidFill>
                <a:schemeClr val="bg1">
                  <a:lumMod val="75000"/>
                </a:schemeClr>
              </a:solidFill>
              <a:latin typeface="Comic Sans MS" pitchFamily="66" charset="0"/>
            </a:endParaRPr>
          </a:p>
          <a:p>
            <a:pPr lvl="1"/>
            <a:r>
              <a:rPr lang="en-US" sz="2400" dirty="0">
                <a:solidFill>
                  <a:schemeClr val="bg1">
                    <a:lumMod val="75000"/>
                  </a:schemeClr>
                </a:solidFill>
                <a:latin typeface="Comic Sans MS" pitchFamily="66" charset="0"/>
              </a:rPr>
              <a:t>Cultural Multilevel Selection (CMLS) explains the Z-curve of human inequality</a:t>
            </a:r>
          </a:p>
          <a:p>
            <a:r>
              <a:rPr lang="en-US" sz="2800" dirty="0">
                <a:solidFill>
                  <a:schemeClr val="bg1">
                    <a:lumMod val="75000"/>
                  </a:schemeClr>
                </a:solidFill>
                <a:latin typeface="Comic Sans MS" pitchFamily="66" charset="0"/>
              </a:rPr>
              <a:t>Data</a:t>
            </a:r>
          </a:p>
          <a:p>
            <a:pPr lvl="1"/>
            <a:r>
              <a:rPr lang="en-US" sz="2400" dirty="0">
                <a:solidFill>
                  <a:schemeClr val="bg1">
                    <a:lumMod val="75000"/>
                  </a:schemeClr>
                </a:solidFill>
                <a:latin typeface="Comic Sans MS" pitchFamily="66" charset="0"/>
              </a:rPr>
              <a:t>Seshat: Global History Databank quantifies trajectories of social complexity</a:t>
            </a:r>
          </a:p>
          <a:p>
            <a:r>
              <a:rPr lang="en-US" sz="2800" dirty="0">
                <a:latin typeface="Comic Sans MS" pitchFamily="66" charset="0"/>
              </a:rPr>
              <a:t>Testing Theories</a:t>
            </a:r>
          </a:p>
          <a:p>
            <a:pPr lvl="1"/>
            <a:r>
              <a:rPr lang="en-US" sz="2400" dirty="0">
                <a:latin typeface="Comic Sans MS" pitchFamily="66" charset="0"/>
              </a:rPr>
              <a:t>Two rival explanations of the evolution of human sacrifice</a:t>
            </a:r>
          </a:p>
          <a:p>
            <a:endParaRPr lang="en-US" sz="2400" dirty="0">
              <a:latin typeface="Comic Sans MS" pitchFamily="66" charset="0"/>
            </a:endParaRPr>
          </a:p>
        </p:txBody>
      </p:sp>
    </p:spTree>
    <p:extLst>
      <p:ext uri="{BB962C8B-B14F-4D97-AF65-F5344CB8AC3E}">
        <p14:creationId xmlns:p14="http://schemas.microsoft.com/office/powerpoint/2010/main" val="165804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Quantifying Inequality</a:t>
            </a:r>
          </a:p>
        </p:txBody>
      </p:sp>
      <p:sp>
        <p:nvSpPr>
          <p:cNvPr id="34819" name="Rectangle 3"/>
          <p:cNvSpPr>
            <a:spLocks noGrp="1" noChangeArrowheads="1"/>
          </p:cNvSpPr>
          <p:nvPr>
            <p:ph type="body" idx="1"/>
          </p:nvPr>
        </p:nvSpPr>
        <p:spPr>
          <a:xfrm>
            <a:off x="457200" y="1219200"/>
            <a:ext cx="8229600" cy="5410200"/>
          </a:xfrm>
        </p:spPr>
        <p:txBody>
          <a:bodyPr/>
          <a:lstStyle/>
          <a:p>
            <a:pPr eaLnBrk="1" hangingPunct="1">
              <a:lnSpc>
                <a:spcPct val="80000"/>
              </a:lnSpc>
            </a:pPr>
            <a:r>
              <a:rPr lang="en-US" dirty="0">
                <a:latin typeface="Comic Sans MS" pitchFamily="66" charset="0"/>
              </a:rPr>
              <a:t>Structural inequality</a:t>
            </a:r>
          </a:p>
          <a:p>
            <a:pPr lvl="1" eaLnBrk="1" hangingPunct="1">
              <a:lnSpc>
                <a:spcPct val="80000"/>
              </a:lnSpc>
            </a:pPr>
            <a:r>
              <a:rPr lang="en-US" dirty="0">
                <a:latin typeface="Comic Sans MS" pitchFamily="66" charset="0"/>
              </a:rPr>
              <a:t>deification of rulers</a:t>
            </a:r>
          </a:p>
          <a:p>
            <a:pPr lvl="1" eaLnBrk="1" hangingPunct="1">
              <a:lnSpc>
                <a:spcPct val="80000"/>
              </a:lnSpc>
            </a:pPr>
            <a:r>
              <a:rPr lang="en-US" dirty="0">
                <a:latin typeface="Comic Sans MS" pitchFamily="66" charset="0"/>
              </a:rPr>
              <a:t>human sacrifice </a:t>
            </a:r>
          </a:p>
          <a:p>
            <a:pPr lvl="1" eaLnBrk="1" hangingPunct="1">
              <a:lnSpc>
                <a:spcPct val="80000"/>
              </a:lnSpc>
            </a:pPr>
            <a:r>
              <a:rPr lang="en-US" dirty="0">
                <a:latin typeface="Comic Sans MS" pitchFamily="66" charset="0"/>
              </a:rPr>
              <a:t>slavery</a:t>
            </a:r>
          </a:p>
          <a:p>
            <a:pPr lvl="1" eaLnBrk="1" hangingPunct="1">
              <a:lnSpc>
                <a:spcPct val="80000"/>
              </a:lnSpc>
            </a:pPr>
            <a:r>
              <a:rPr lang="en-US" dirty="0">
                <a:latin typeface="Comic Sans MS" pitchFamily="66" charset="0"/>
              </a:rPr>
              <a:t>unequal rights for commoners and elites</a:t>
            </a:r>
          </a:p>
          <a:p>
            <a:pPr eaLnBrk="1" hangingPunct="1">
              <a:lnSpc>
                <a:spcPct val="80000"/>
              </a:lnSpc>
            </a:pPr>
            <a:r>
              <a:rPr lang="en-US" dirty="0">
                <a:latin typeface="Comic Sans MS" pitchFamily="66" charset="0"/>
              </a:rPr>
              <a:t>Reproductive inequality</a:t>
            </a:r>
          </a:p>
          <a:p>
            <a:pPr lvl="1" eaLnBrk="1" hangingPunct="1">
              <a:lnSpc>
                <a:spcPct val="80000"/>
              </a:lnSpc>
            </a:pPr>
            <a:r>
              <a:rPr lang="en-US" dirty="0">
                <a:latin typeface="Comic Sans MS" pitchFamily="66" charset="0"/>
              </a:rPr>
              <a:t>leveling institutions (e.g., monogamy)</a:t>
            </a:r>
          </a:p>
          <a:p>
            <a:pPr eaLnBrk="1" hangingPunct="1">
              <a:lnSpc>
                <a:spcPct val="80000"/>
              </a:lnSpc>
            </a:pPr>
            <a:r>
              <a:rPr lang="en-US" dirty="0">
                <a:latin typeface="Comic Sans MS" pitchFamily="66" charset="0"/>
              </a:rPr>
              <a:t>Health inequality</a:t>
            </a:r>
          </a:p>
          <a:p>
            <a:pPr eaLnBrk="1" hangingPunct="1">
              <a:lnSpc>
                <a:spcPct val="80000"/>
              </a:lnSpc>
            </a:pPr>
            <a:r>
              <a:rPr lang="en-US" dirty="0">
                <a:latin typeface="Comic Sans MS" pitchFamily="66" charset="0"/>
              </a:rPr>
              <a:t>Archaeological proxies: burials</a:t>
            </a:r>
          </a:p>
          <a:p>
            <a:pPr lvl="1" eaLnBrk="1" hangingPunct="1">
              <a:lnSpc>
                <a:spcPct val="80000"/>
              </a:lnSpc>
            </a:pPr>
            <a:r>
              <a:rPr lang="en-US" dirty="0">
                <a:latin typeface="Comic Sans MS" pitchFamily="66" charset="0"/>
              </a:rPr>
              <a:t>quantity and quality of grave goods</a:t>
            </a:r>
          </a:p>
          <a:p>
            <a:pPr lvl="1" eaLnBrk="1" hangingPunct="1">
              <a:lnSpc>
                <a:spcPct val="80000"/>
              </a:lnSpc>
            </a:pPr>
            <a:r>
              <a:rPr lang="en-US" dirty="0">
                <a:latin typeface="Comic Sans MS" pitchFamily="66" charset="0"/>
              </a:rPr>
              <a:t>retainer sacrifice</a:t>
            </a:r>
          </a:p>
          <a:p>
            <a:pPr lvl="1" eaLnBrk="1" hangingPunct="1">
              <a:lnSpc>
                <a:spcPct val="80000"/>
              </a:lnSpc>
            </a:pPr>
            <a:r>
              <a:rPr lang="en-US" dirty="0">
                <a:latin typeface="Comic Sans MS" pitchFamily="66" charset="0"/>
              </a:rPr>
              <a:t>labor costs of tomb construction </a:t>
            </a:r>
          </a:p>
        </p:txBody>
      </p:sp>
    </p:spTree>
    <p:extLst>
      <p:ext uri="{BB962C8B-B14F-4D97-AF65-F5344CB8AC3E}">
        <p14:creationId xmlns:p14="http://schemas.microsoft.com/office/powerpoint/2010/main" val="3108615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Quantifying Inequality</a:t>
            </a:r>
          </a:p>
        </p:txBody>
      </p:sp>
      <p:sp>
        <p:nvSpPr>
          <p:cNvPr id="34819" name="Rectangle 3"/>
          <p:cNvSpPr>
            <a:spLocks noGrp="1" noChangeArrowheads="1"/>
          </p:cNvSpPr>
          <p:nvPr>
            <p:ph type="body" idx="1"/>
          </p:nvPr>
        </p:nvSpPr>
        <p:spPr>
          <a:xfrm>
            <a:off x="457200" y="1219200"/>
            <a:ext cx="8229600" cy="5410200"/>
          </a:xfrm>
        </p:spPr>
        <p:txBody>
          <a:bodyPr/>
          <a:lstStyle/>
          <a:p>
            <a:pPr eaLnBrk="1" hangingPunct="1">
              <a:lnSpc>
                <a:spcPct val="80000"/>
              </a:lnSpc>
            </a:pPr>
            <a:r>
              <a:rPr lang="en-US" dirty="0">
                <a:latin typeface="Comic Sans MS" pitchFamily="66" charset="0"/>
              </a:rPr>
              <a:t>Structural inequality</a:t>
            </a:r>
          </a:p>
          <a:p>
            <a:pPr lvl="1" eaLnBrk="1" hangingPunct="1">
              <a:lnSpc>
                <a:spcPct val="80000"/>
              </a:lnSpc>
            </a:pPr>
            <a:r>
              <a:rPr lang="en-US" dirty="0">
                <a:latin typeface="Comic Sans MS" pitchFamily="66" charset="0"/>
              </a:rPr>
              <a:t>deification of rulers</a:t>
            </a:r>
          </a:p>
          <a:p>
            <a:pPr lvl="1" eaLnBrk="1" hangingPunct="1">
              <a:lnSpc>
                <a:spcPct val="80000"/>
              </a:lnSpc>
            </a:pPr>
            <a:r>
              <a:rPr lang="en-US" b="1" dirty="0">
                <a:solidFill>
                  <a:srgbClr val="FF0000"/>
                </a:solidFill>
                <a:latin typeface="Comic Sans MS" pitchFamily="66" charset="0"/>
              </a:rPr>
              <a:t>human sacrifice </a:t>
            </a:r>
          </a:p>
          <a:p>
            <a:pPr lvl="1" eaLnBrk="1" hangingPunct="1">
              <a:lnSpc>
                <a:spcPct val="80000"/>
              </a:lnSpc>
            </a:pPr>
            <a:r>
              <a:rPr lang="en-US" dirty="0">
                <a:latin typeface="Comic Sans MS" pitchFamily="66" charset="0"/>
              </a:rPr>
              <a:t>slavery</a:t>
            </a:r>
          </a:p>
          <a:p>
            <a:pPr lvl="1" eaLnBrk="1" hangingPunct="1">
              <a:lnSpc>
                <a:spcPct val="80000"/>
              </a:lnSpc>
            </a:pPr>
            <a:r>
              <a:rPr lang="en-US" dirty="0">
                <a:latin typeface="Comic Sans MS" pitchFamily="66" charset="0"/>
              </a:rPr>
              <a:t>unequal rights for commoners and elites</a:t>
            </a:r>
          </a:p>
          <a:p>
            <a:pPr eaLnBrk="1" hangingPunct="1">
              <a:lnSpc>
                <a:spcPct val="80000"/>
              </a:lnSpc>
            </a:pPr>
            <a:r>
              <a:rPr lang="en-US" dirty="0">
                <a:latin typeface="Comic Sans MS" pitchFamily="66" charset="0"/>
              </a:rPr>
              <a:t>Reproductive inequality</a:t>
            </a:r>
          </a:p>
          <a:p>
            <a:pPr lvl="1" eaLnBrk="1" hangingPunct="1">
              <a:lnSpc>
                <a:spcPct val="80000"/>
              </a:lnSpc>
            </a:pPr>
            <a:r>
              <a:rPr lang="en-US" dirty="0">
                <a:latin typeface="Comic Sans MS" pitchFamily="66" charset="0"/>
              </a:rPr>
              <a:t>leveling institutions (e.g., monogamy)</a:t>
            </a:r>
          </a:p>
          <a:p>
            <a:pPr eaLnBrk="1" hangingPunct="1">
              <a:lnSpc>
                <a:spcPct val="80000"/>
              </a:lnSpc>
            </a:pPr>
            <a:r>
              <a:rPr lang="en-US" dirty="0">
                <a:latin typeface="Comic Sans MS" pitchFamily="66" charset="0"/>
              </a:rPr>
              <a:t>Health inequality</a:t>
            </a:r>
          </a:p>
          <a:p>
            <a:pPr eaLnBrk="1" hangingPunct="1">
              <a:lnSpc>
                <a:spcPct val="80000"/>
              </a:lnSpc>
            </a:pPr>
            <a:r>
              <a:rPr lang="en-US" dirty="0">
                <a:latin typeface="Comic Sans MS" pitchFamily="66" charset="0"/>
              </a:rPr>
              <a:t>Archaeological proxies: burials</a:t>
            </a:r>
          </a:p>
          <a:p>
            <a:pPr lvl="1" eaLnBrk="1" hangingPunct="1">
              <a:lnSpc>
                <a:spcPct val="80000"/>
              </a:lnSpc>
            </a:pPr>
            <a:r>
              <a:rPr lang="en-US" dirty="0">
                <a:latin typeface="Comic Sans MS" pitchFamily="66" charset="0"/>
              </a:rPr>
              <a:t>quantity and quality of grave goods</a:t>
            </a:r>
          </a:p>
          <a:p>
            <a:pPr lvl="1" eaLnBrk="1" hangingPunct="1">
              <a:lnSpc>
                <a:spcPct val="80000"/>
              </a:lnSpc>
            </a:pPr>
            <a:r>
              <a:rPr lang="en-US" dirty="0">
                <a:latin typeface="Comic Sans MS" pitchFamily="66" charset="0"/>
              </a:rPr>
              <a:t>retainer sacrifice</a:t>
            </a:r>
          </a:p>
          <a:p>
            <a:pPr lvl="1" eaLnBrk="1" hangingPunct="1">
              <a:lnSpc>
                <a:spcPct val="80000"/>
              </a:lnSpc>
            </a:pPr>
            <a:r>
              <a:rPr lang="en-US" dirty="0">
                <a:latin typeface="Comic Sans MS" pitchFamily="66" charset="0"/>
              </a:rPr>
              <a:t>labor costs of tomb construction </a:t>
            </a:r>
          </a:p>
        </p:txBody>
      </p:sp>
    </p:spTree>
    <p:extLst>
      <p:ext uri="{BB962C8B-B14F-4D97-AF65-F5344CB8AC3E}">
        <p14:creationId xmlns:p14="http://schemas.microsoft.com/office/powerpoint/2010/main" val="137834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Human Sacrifice</a:t>
            </a:r>
          </a:p>
        </p:txBody>
      </p:sp>
      <p:sp>
        <p:nvSpPr>
          <p:cNvPr id="34819" name="Rectangle 3"/>
          <p:cNvSpPr>
            <a:spLocks noGrp="1" noChangeArrowheads="1"/>
          </p:cNvSpPr>
          <p:nvPr>
            <p:ph type="body" idx="1"/>
          </p:nvPr>
        </p:nvSpPr>
        <p:spPr>
          <a:xfrm>
            <a:off x="457200" y="1219200"/>
            <a:ext cx="8229600" cy="1676400"/>
          </a:xfrm>
        </p:spPr>
        <p:txBody>
          <a:bodyPr/>
          <a:lstStyle/>
          <a:p>
            <a:pPr marL="0" indent="0" eaLnBrk="1" hangingPunct="1">
              <a:lnSpc>
                <a:spcPct val="80000"/>
              </a:lnSpc>
              <a:buNone/>
            </a:pPr>
            <a:r>
              <a:rPr lang="en-US" dirty="0">
                <a:latin typeface="Comic Sans MS" pitchFamily="66" charset="0"/>
              </a:rPr>
              <a:t>Def: deliberate and ritualized killing of an individual to please or placate supernatural beings (such as gods, spirits, and ancestors)</a:t>
            </a:r>
          </a:p>
        </p:txBody>
      </p:sp>
      <p:graphicFrame>
        <p:nvGraphicFramePr>
          <p:cNvPr id="2" name="Table 1">
            <a:extLst>
              <a:ext uri="{FF2B5EF4-FFF2-40B4-BE49-F238E27FC236}">
                <a16:creationId xmlns:a16="http://schemas.microsoft.com/office/drawing/2014/main" id="{A818830C-5345-48CF-966B-BCD193234F14}"/>
              </a:ext>
            </a:extLst>
          </p:cNvPr>
          <p:cNvGraphicFramePr>
            <a:graphicFrameLocks noGrp="1"/>
          </p:cNvGraphicFramePr>
          <p:nvPr>
            <p:extLst>
              <p:ext uri="{D42A27DB-BD31-4B8C-83A1-F6EECF244321}">
                <p14:modId xmlns:p14="http://schemas.microsoft.com/office/powerpoint/2010/main" val="2271810694"/>
              </p:ext>
            </p:extLst>
          </p:nvPr>
        </p:nvGraphicFramePr>
        <p:xfrm>
          <a:off x="457200" y="3048000"/>
          <a:ext cx="8382000" cy="353797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390678131"/>
                    </a:ext>
                  </a:extLst>
                </a:gridCol>
                <a:gridCol w="609600">
                  <a:extLst>
                    <a:ext uri="{9D8B030D-6E8A-4147-A177-3AD203B41FA5}">
                      <a16:colId xmlns:a16="http://schemas.microsoft.com/office/drawing/2014/main" val="1936721930"/>
                    </a:ext>
                  </a:extLst>
                </a:gridCol>
                <a:gridCol w="5638800">
                  <a:extLst>
                    <a:ext uri="{9D8B030D-6E8A-4147-A177-3AD203B41FA5}">
                      <a16:colId xmlns:a16="http://schemas.microsoft.com/office/drawing/2014/main" val="579074341"/>
                    </a:ext>
                  </a:extLst>
                </a:gridCol>
              </a:tblGrid>
              <a:tr h="520455">
                <a:tc>
                  <a:txBody>
                    <a:bodyPr/>
                    <a:lstStyle/>
                    <a:p>
                      <a:r>
                        <a:rPr lang="en-US" sz="2400" dirty="0">
                          <a:solidFill>
                            <a:schemeClr val="tx1"/>
                          </a:solidFill>
                          <a:latin typeface="Comic Sans MS" panose="030F0702030302020204" pitchFamily="66" charset="0"/>
                        </a:rPr>
                        <a:t>HS type</a:t>
                      </a:r>
                    </a:p>
                  </a:txBody>
                  <a:tcPr/>
                </a:tc>
                <a:tc>
                  <a:txBody>
                    <a:bodyPr/>
                    <a:lstStyle/>
                    <a:p>
                      <a:pPr algn="ctr"/>
                      <a:r>
                        <a:rPr lang="en-US" sz="2400" dirty="0">
                          <a:solidFill>
                            <a:schemeClr val="tx1"/>
                          </a:solidFill>
                          <a:latin typeface="Comic Sans MS" panose="030F0702030302020204" pitchFamily="66" charset="0"/>
                        </a:rPr>
                        <a:t>n</a:t>
                      </a:r>
                    </a:p>
                  </a:txBody>
                  <a:tcPr/>
                </a:tc>
                <a:tc>
                  <a:txBody>
                    <a:bodyPr/>
                    <a:lstStyle/>
                    <a:p>
                      <a:r>
                        <a:rPr lang="en-US" sz="2400" dirty="0">
                          <a:solidFill>
                            <a:schemeClr val="tx1"/>
                          </a:solidFill>
                          <a:latin typeface="Comic Sans MS" panose="030F0702030302020204" pitchFamily="66" charset="0"/>
                        </a:rPr>
                        <a:t>World Regions</a:t>
                      </a:r>
                    </a:p>
                  </a:txBody>
                  <a:tcPr/>
                </a:tc>
                <a:extLst>
                  <a:ext uri="{0D108BD9-81ED-4DB2-BD59-A6C34878D82A}">
                    <a16:rowId xmlns:a16="http://schemas.microsoft.com/office/drawing/2014/main" val="1626090069"/>
                  </a:ext>
                </a:extLst>
              </a:tr>
              <a:tr h="851145">
                <a:tc>
                  <a:txBody>
                    <a:bodyPr/>
                    <a:lstStyle/>
                    <a:p>
                      <a:r>
                        <a:rPr lang="en-US" sz="2400" dirty="0">
                          <a:latin typeface="Comic Sans MS" panose="030F0702030302020204" pitchFamily="66" charset="0"/>
                        </a:rPr>
                        <a:t>Funerary</a:t>
                      </a:r>
                    </a:p>
                  </a:txBody>
                  <a:tcPr/>
                </a:tc>
                <a:tc>
                  <a:txBody>
                    <a:bodyPr/>
                    <a:lstStyle/>
                    <a:p>
                      <a:pPr algn="ctr"/>
                      <a:r>
                        <a:rPr lang="en-US" sz="2400" dirty="0">
                          <a:latin typeface="Comic Sans MS" panose="030F0702030302020204" pitchFamily="66" charset="0"/>
                        </a:rPr>
                        <a:t>13</a:t>
                      </a:r>
                    </a:p>
                  </a:txBody>
                  <a:tcPr/>
                </a:tc>
                <a:tc>
                  <a:txBody>
                    <a:bodyPr/>
                    <a:lstStyle/>
                    <a:p>
                      <a:r>
                        <a:rPr lang="en-US" sz="2400" dirty="0">
                          <a:latin typeface="Comic Sans MS" panose="030F0702030302020204" pitchFamily="66" charset="0"/>
                        </a:rPr>
                        <a:t>Egypt, Mesopotamia, Anatolia, China, India, Europe, Andes, W Africa </a:t>
                      </a:r>
                    </a:p>
                  </a:txBody>
                  <a:tcPr/>
                </a:tc>
                <a:extLst>
                  <a:ext uri="{0D108BD9-81ED-4DB2-BD59-A6C34878D82A}">
                    <a16:rowId xmlns:a16="http://schemas.microsoft.com/office/drawing/2014/main" val="2241835328"/>
                  </a:ext>
                </a:extLst>
              </a:tr>
              <a:tr h="520455">
                <a:tc>
                  <a:txBody>
                    <a:bodyPr/>
                    <a:lstStyle/>
                    <a:p>
                      <a:r>
                        <a:rPr lang="en-US" sz="2400" dirty="0">
                          <a:latin typeface="Comic Sans MS" panose="030F0702030302020204" pitchFamily="66" charset="0"/>
                        </a:rPr>
                        <a:t>Calendar</a:t>
                      </a:r>
                    </a:p>
                  </a:txBody>
                  <a:tcPr/>
                </a:tc>
                <a:tc>
                  <a:txBody>
                    <a:bodyPr/>
                    <a:lstStyle/>
                    <a:p>
                      <a:pPr algn="ctr"/>
                      <a:r>
                        <a:rPr lang="en-US" sz="2400" dirty="0">
                          <a:latin typeface="Comic Sans MS" panose="030F0702030302020204" pitchFamily="66" charset="0"/>
                        </a:rPr>
                        <a:t>12</a:t>
                      </a:r>
                    </a:p>
                  </a:txBody>
                  <a:tcPr/>
                </a:tc>
                <a:tc>
                  <a:txBody>
                    <a:bodyPr/>
                    <a:lstStyle/>
                    <a:p>
                      <a:r>
                        <a:rPr lang="en-US" sz="2400" dirty="0">
                          <a:latin typeface="Comic Sans MS" panose="030F0702030302020204" pitchFamily="66" charset="0"/>
                        </a:rPr>
                        <a:t>SE Asia, N America, Europe, Egypt, China, Mexico, Hawaii, Andes </a:t>
                      </a:r>
                    </a:p>
                  </a:txBody>
                  <a:tcPr/>
                </a:tc>
                <a:extLst>
                  <a:ext uri="{0D108BD9-81ED-4DB2-BD59-A6C34878D82A}">
                    <a16:rowId xmlns:a16="http://schemas.microsoft.com/office/drawing/2014/main" val="3834143390"/>
                  </a:ext>
                </a:extLst>
              </a:tr>
              <a:tr h="520455">
                <a:tc>
                  <a:txBody>
                    <a:bodyPr/>
                    <a:lstStyle/>
                    <a:p>
                      <a:r>
                        <a:rPr lang="en-US" sz="2400" dirty="0">
                          <a:latin typeface="Comic Sans MS" panose="030F0702030302020204" pitchFamily="66" charset="0"/>
                        </a:rPr>
                        <a:t>Emergency</a:t>
                      </a:r>
                    </a:p>
                  </a:txBody>
                  <a:tcPr/>
                </a:tc>
                <a:tc>
                  <a:txBody>
                    <a:bodyPr/>
                    <a:lstStyle/>
                    <a:p>
                      <a:pPr algn="ctr"/>
                      <a:r>
                        <a:rPr lang="en-US" sz="2400" dirty="0">
                          <a:latin typeface="Comic Sans MS" panose="030F0702030302020204" pitchFamily="66" charset="0"/>
                        </a:rPr>
                        <a:t>6</a:t>
                      </a:r>
                    </a:p>
                  </a:txBody>
                  <a:tcPr/>
                </a:tc>
                <a:tc>
                  <a:txBody>
                    <a:bodyPr/>
                    <a:lstStyle/>
                    <a:p>
                      <a:r>
                        <a:rPr lang="en-US" sz="2400" dirty="0">
                          <a:latin typeface="Comic Sans MS" panose="030F0702030302020204" pitchFamily="66" charset="0"/>
                        </a:rPr>
                        <a:t>Egypt, Europe, Anatolia, Italy, </a:t>
                      </a:r>
                      <a:br>
                        <a:rPr lang="en-US" sz="2400" dirty="0">
                          <a:latin typeface="Comic Sans MS" panose="030F0702030302020204" pitchFamily="66" charset="0"/>
                        </a:rPr>
                      </a:br>
                      <a:r>
                        <a:rPr lang="en-US" sz="2400" dirty="0">
                          <a:latin typeface="Comic Sans MS" panose="030F0702030302020204" pitchFamily="66" charset="0"/>
                        </a:rPr>
                        <a:t>W Africa</a:t>
                      </a:r>
                    </a:p>
                  </a:txBody>
                  <a:tcPr/>
                </a:tc>
                <a:extLst>
                  <a:ext uri="{0D108BD9-81ED-4DB2-BD59-A6C34878D82A}">
                    <a16:rowId xmlns:a16="http://schemas.microsoft.com/office/drawing/2014/main" val="3342579795"/>
                  </a:ext>
                </a:extLst>
              </a:tr>
              <a:tr h="520455">
                <a:tc>
                  <a:txBody>
                    <a:bodyPr/>
                    <a:lstStyle/>
                    <a:p>
                      <a:r>
                        <a:rPr lang="en-US" sz="2400" dirty="0">
                          <a:latin typeface="Comic Sans MS" panose="030F0702030302020204" pitchFamily="66" charset="0"/>
                        </a:rPr>
                        <a:t>Construction</a:t>
                      </a:r>
                    </a:p>
                  </a:txBody>
                  <a:tcPr/>
                </a:tc>
                <a:tc>
                  <a:txBody>
                    <a:bodyPr/>
                    <a:lstStyle/>
                    <a:p>
                      <a:pPr algn="ctr"/>
                      <a:r>
                        <a:rPr lang="en-US" sz="2400" dirty="0">
                          <a:latin typeface="Comic Sans MS" panose="030F0702030302020204" pitchFamily="66" charset="0"/>
                        </a:rPr>
                        <a:t>4</a:t>
                      </a:r>
                    </a:p>
                  </a:txBody>
                  <a:tcPr/>
                </a:tc>
                <a:tc>
                  <a:txBody>
                    <a:bodyPr/>
                    <a:lstStyle/>
                    <a:p>
                      <a:r>
                        <a:rPr lang="en-US" sz="2400" dirty="0">
                          <a:latin typeface="Comic Sans MS" panose="030F0702030302020204" pitchFamily="66" charset="0"/>
                        </a:rPr>
                        <a:t>SE Asia, China, Mexico</a:t>
                      </a:r>
                    </a:p>
                  </a:txBody>
                  <a:tcPr/>
                </a:tc>
                <a:extLst>
                  <a:ext uri="{0D108BD9-81ED-4DB2-BD59-A6C34878D82A}">
                    <a16:rowId xmlns:a16="http://schemas.microsoft.com/office/drawing/2014/main" val="3048993433"/>
                  </a:ext>
                </a:extLst>
              </a:tr>
            </a:tbl>
          </a:graphicData>
        </a:graphic>
      </p:graphicFrame>
    </p:spTree>
    <p:extLst>
      <p:ext uri="{BB962C8B-B14F-4D97-AF65-F5344CB8AC3E}">
        <p14:creationId xmlns:p14="http://schemas.microsoft.com/office/powerpoint/2010/main" val="2284226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53F4D-A94A-45E5-93CE-8F55DB6C2504}"/>
              </a:ext>
            </a:extLst>
          </p:cNvPr>
          <p:cNvSpPr>
            <a:spLocks noChangeArrowheads="1"/>
          </p:cNvSpPr>
          <p:nvPr/>
        </p:nvSpPr>
        <p:spPr bwMode="auto">
          <a:xfrm>
            <a:off x="2446351" y="4708029"/>
            <a:ext cx="601184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rPr>
              <a:t>Did Human Sacrifice Help People Form Complex Societies?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The debate over how well ritual killings maintained social order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Arial" panose="020B0604020202020204" pitchFamily="34" charset="0"/>
              </a:rPr>
              <a:t>LAURA SPINNEY                                                February 2018</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1026" name="Picture 2" descr="A painting of a group of people watching as a man is butchered while tied to a wooden pole">
            <a:extLst>
              <a:ext uri="{FF2B5EF4-FFF2-40B4-BE49-F238E27FC236}">
                <a16:creationId xmlns:a16="http://schemas.microsoft.com/office/drawing/2014/main" id="{E42EEABF-46C3-4B1A-8E82-8056B2741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5289"/>
            <a:ext cx="7013575" cy="4164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807E883-2175-479D-A5DB-78BC761B1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38400" cy="1316580"/>
          </a:xfrm>
          <a:prstGeom prst="rect">
            <a:avLst/>
          </a:prstGeom>
        </p:spPr>
      </p:pic>
      <p:sp>
        <p:nvSpPr>
          <p:cNvPr id="7" name="Rectangle 6">
            <a:extLst>
              <a:ext uri="{FF2B5EF4-FFF2-40B4-BE49-F238E27FC236}">
                <a16:creationId xmlns:a16="http://schemas.microsoft.com/office/drawing/2014/main" id="{8E65E404-6865-4289-B446-AED0F4392C40}"/>
              </a:ext>
            </a:extLst>
          </p:cNvPr>
          <p:cNvSpPr/>
          <p:nvPr/>
        </p:nvSpPr>
        <p:spPr>
          <a:xfrm>
            <a:off x="152400" y="3205877"/>
            <a:ext cx="1828800" cy="2585323"/>
          </a:xfrm>
          <a:prstGeom prst="rect">
            <a:avLst/>
          </a:prstGeom>
        </p:spPr>
        <p:txBody>
          <a:bodyPr wrap="square">
            <a:spAutoFit/>
          </a:bodyPr>
          <a:lstStyle/>
          <a:p>
            <a:r>
              <a:rPr lang="en-US" dirty="0"/>
              <a:t>“the big-data approach to history has already provided a fascinating glimpse into the roots of social complexity”</a:t>
            </a:r>
          </a:p>
        </p:txBody>
      </p:sp>
    </p:spTree>
    <p:extLst>
      <p:ext uri="{BB962C8B-B14F-4D97-AF65-F5344CB8AC3E}">
        <p14:creationId xmlns:p14="http://schemas.microsoft.com/office/powerpoint/2010/main" val="3363089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3D100D2-826B-4B70-A8E1-3547513A80C1}"/>
              </a:ext>
            </a:extLst>
          </p:cNvPr>
          <p:cNvSpPr>
            <a:spLocks noGrp="1" noChangeArrowheads="1"/>
          </p:cNvSpPr>
          <p:nvPr>
            <p:ph type="title"/>
          </p:nvPr>
        </p:nvSpPr>
        <p:spPr>
          <a:xfrm>
            <a:off x="1371600" y="5715000"/>
            <a:ext cx="6553200" cy="868362"/>
          </a:xfrm>
        </p:spPr>
        <p:txBody>
          <a:bodyPr/>
          <a:lstStyle/>
          <a:p>
            <a:pPr eaLnBrk="1" hangingPunct="1"/>
            <a:r>
              <a:rPr lang="en-US" sz="2000" dirty="0">
                <a:latin typeface="Comic Sans MS" pitchFamily="66" charset="0"/>
              </a:rPr>
              <a:t>Red indicates NGAs where human sacrifice was practiced at some point in their history</a:t>
            </a:r>
          </a:p>
        </p:txBody>
      </p:sp>
      <p:pic>
        <p:nvPicPr>
          <p:cNvPr id="9" name="Picture 8">
            <a:extLst>
              <a:ext uri="{FF2B5EF4-FFF2-40B4-BE49-F238E27FC236}">
                <a16:creationId xmlns:a16="http://schemas.microsoft.com/office/drawing/2014/main" id="{AD51AD4D-768B-462B-9A11-9AAB32A28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380759"/>
            <a:ext cx="9037269" cy="4181841"/>
          </a:xfrm>
          <a:prstGeom prst="rect">
            <a:avLst/>
          </a:prstGeom>
        </p:spPr>
      </p:pic>
      <p:pic>
        <p:nvPicPr>
          <p:cNvPr id="4" name="Picture 3">
            <a:extLst>
              <a:ext uri="{FF2B5EF4-FFF2-40B4-BE49-F238E27FC236}">
                <a16:creationId xmlns:a16="http://schemas.microsoft.com/office/drawing/2014/main" id="{4C75107B-FB04-4C3E-B6A3-DC41D997E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8415" y="27096"/>
            <a:ext cx="1235585" cy="1192104"/>
          </a:xfrm>
          <a:prstGeom prst="rect">
            <a:avLst/>
          </a:prstGeom>
        </p:spPr>
      </p:pic>
      <p:sp>
        <p:nvSpPr>
          <p:cNvPr id="5" name="Rectangle 2">
            <a:extLst>
              <a:ext uri="{FF2B5EF4-FFF2-40B4-BE49-F238E27FC236}">
                <a16:creationId xmlns:a16="http://schemas.microsoft.com/office/drawing/2014/main" id="{A9492C65-0B60-49CF-AC0C-73649E5B7466}"/>
              </a:ext>
            </a:extLst>
          </p:cNvPr>
          <p:cNvSpPr txBox="1">
            <a:spLocks noChangeArrowheads="1"/>
          </p:cNvSpPr>
          <p:nvPr/>
        </p:nvSpPr>
        <p:spPr bwMode="auto">
          <a:xfrm>
            <a:off x="914400" y="228600"/>
            <a:ext cx="6994015"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kern="0" dirty="0">
                <a:latin typeface="Comic Sans MS" pitchFamily="66" charset="0"/>
              </a:rPr>
              <a:t>The Rise and Fall of Human Sacrifice</a:t>
            </a:r>
          </a:p>
        </p:txBody>
      </p:sp>
    </p:spTree>
    <p:extLst>
      <p:ext uri="{BB962C8B-B14F-4D97-AF65-F5344CB8AC3E}">
        <p14:creationId xmlns:p14="http://schemas.microsoft.com/office/powerpoint/2010/main" val="2321953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693DA-95E8-4C75-92D7-66F151FDB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041" y="2126377"/>
            <a:ext cx="816906" cy="788158"/>
          </a:xfrm>
          <a:prstGeom prst="rect">
            <a:avLst/>
          </a:prstGeom>
        </p:spPr>
      </p:pic>
      <p:pic>
        <p:nvPicPr>
          <p:cNvPr id="6" name="Picture 5">
            <a:extLst>
              <a:ext uri="{FF2B5EF4-FFF2-40B4-BE49-F238E27FC236}">
                <a16:creationId xmlns:a16="http://schemas.microsoft.com/office/drawing/2014/main" id="{7C0EC3D0-D5A7-4422-9F77-BC8DB164E47A}"/>
              </a:ext>
            </a:extLst>
          </p:cNvPr>
          <p:cNvPicPr>
            <a:picLocks noChangeAspect="1"/>
          </p:cNvPicPr>
          <p:nvPr/>
        </p:nvPicPr>
        <p:blipFill rotWithShape="1">
          <a:blip r:embed="rId3"/>
          <a:srcRect t="7270"/>
          <a:stretch/>
        </p:blipFill>
        <p:spPr>
          <a:xfrm>
            <a:off x="4078320" y="3877966"/>
            <a:ext cx="2778227" cy="1518241"/>
          </a:xfrm>
          <a:prstGeom prst="rect">
            <a:avLst/>
          </a:prstGeom>
        </p:spPr>
      </p:pic>
      <p:pic>
        <p:nvPicPr>
          <p:cNvPr id="7" name="Picture 6">
            <a:extLst>
              <a:ext uri="{FF2B5EF4-FFF2-40B4-BE49-F238E27FC236}">
                <a16:creationId xmlns:a16="http://schemas.microsoft.com/office/drawing/2014/main" id="{88347932-683E-4FD1-ACA9-333C437889F5}"/>
              </a:ext>
            </a:extLst>
          </p:cNvPr>
          <p:cNvPicPr>
            <a:picLocks noChangeAspect="1"/>
          </p:cNvPicPr>
          <p:nvPr/>
        </p:nvPicPr>
        <p:blipFill>
          <a:blip r:embed="rId4"/>
          <a:stretch>
            <a:fillRect/>
          </a:stretch>
        </p:blipFill>
        <p:spPr>
          <a:xfrm>
            <a:off x="106465" y="4882918"/>
            <a:ext cx="688773" cy="469514"/>
          </a:xfrm>
          <a:prstGeom prst="rect">
            <a:avLst/>
          </a:prstGeom>
        </p:spPr>
      </p:pic>
      <p:pic>
        <p:nvPicPr>
          <p:cNvPr id="9" name="Picture 8">
            <a:extLst>
              <a:ext uri="{FF2B5EF4-FFF2-40B4-BE49-F238E27FC236}">
                <a16:creationId xmlns:a16="http://schemas.microsoft.com/office/drawing/2014/main" id="{72CD9604-E54B-4643-9A34-F2031E03117E}"/>
              </a:ext>
            </a:extLst>
          </p:cNvPr>
          <p:cNvPicPr>
            <a:picLocks noChangeAspect="1"/>
          </p:cNvPicPr>
          <p:nvPr/>
        </p:nvPicPr>
        <p:blipFill>
          <a:blip r:embed="rId5"/>
          <a:stretch>
            <a:fillRect/>
          </a:stretch>
        </p:blipFill>
        <p:spPr>
          <a:xfrm>
            <a:off x="797553" y="4882917"/>
            <a:ext cx="548070" cy="469514"/>
          </a:xfrm>
          <a:prstGeom prst="rect">
            <a:avLst/>
          </a:prstGeom>
        </p:spPr>
      </p:pic>
      <p:pic>
        <p:nvPicPr>
          <p:cNvPr id="10" name="Picture 9">
            <a:extLst>
              <a:ext uri="{FF2B5EF4-FFF2-40B4-BE49-F238E27FC236}">
                <a16:creationId xmlns:a16="http://schemas.microsoft.com/office/drawing/2014/main" id="{8976A21D-1776-460F-A685-C9C8C0F3764C}"/>
              </a:ext>
            </a:extLst>
          </p:cNvPr>
          <p:cNvPicPr>
            <a:picLocks noChangeAspect="1"/>
          </p:cNvPicPr>
          <p:nvPr/>
        </p:nvPicPr>
        <p:blipFill rotWithShape="1">
          <a:blip r:embed="rId6"/>
          <a:srcRect r="60667"/>
          <a:stretch/>
        </p:blipFill>
        <p:spPr>
          <a:xfrm>
            <a:off x="1872851" y="4483075"/>
            <a:ext cx="298656" cy="464436"/>
          </a:xfrm>
          <a:prstGeom prst="rect">
            <a:avLst/>
          </a:prstGeom>
        </p:spPr>
      </p:pic>
      <p:pic>
        <p:nvPicPr>
          <p:cNvPr id="12" name="Picture 11">
            <a:extLst>
              <a:ext uri="{FF2B5EF4-FFF2-40B4-BE49-F238E27FC236}">
                <a16:creationId xmlns:a16="http://schemas.microsoft.com/office/drawing/2014/main" id="{DCE477FB-3365-4CEB-8203-3EBC07CF9C03}"/>
              </a:ext>
            </a:extLst>
          </p:cNvPr>
          <p:cNvPicPr>
            <a:picLocks noChangeAspect="1"/>
          </p:cNvPicPr>
          <p:nvPr/>
        </p:nvPicPr>
        <p:blipFill>
          <a:blip r:embed="rId5"/>
          <a:stretch>
            <a:fillRect/>
          </a:stretch>
        </p:blipFill>
        <p:spPr>
          <a:xfrm>
            <a:off x="2023688" y="4951071"/>
            <a:ext cx="468513" cy="401360"/>
          </a:xfrm>
          <a:prstGeom prst="rect">
            <a:avLst/>
          </a:prstGeom>
        </p:spPr>
      </p:pic>
      <p:pic>
        <p:nvPicPr>
          <p:cNvPr id="13" name="Picture 12">
            <a:extLst>
              <a:ext uri="{FF2B5EF4-FFF2-40B4-BE49-F238E27FC236}">
                <a16:creationId xmlns:a16="http://schemas.microsoft.com/office/drawing/2014/main" id="{E66162C5-9DAD-4D1B-872D-AF73F3551CAC}"/>
              </a:ext>
            </a:extLst>
          </p:cNvPr>
          <p:cNvPicPr>
            <a:picLocks noChangeAspect="1"/>
          </p:cNvPicPr>
          <p:nvPr/>
        </p:nvPicPr>
        <p:blipFill>
          <a:blip r:embed="rId4"/>
          <a:stretch>
            <a:fillRect/>
          </a:stretch>
        </p:blipFill>
        <p:spPr>
          <a:xfrm>
            <a:off x="1442193" y="4943143"/>
            <a:ext cx="588791" cy="401360"/>
          </a:xfrm>
          <a:prstGeom prst="rect">
            <a:avLst/>
          </a:prstGeom>
        </p:spPr>
      </p:pic>
      <p:pic>
        <p:nvPicPr>
          <p:cNvPr id="15" name="Picture 14">
            <a:extLst>
              <a:ext uri="{FF2B5EF4-FFF2-40B4-BE49-F238E27FC236}">
                <a16:creationId xmlns:a16="http://schemas.microsoft.com/office/drawing/2014/main" id="{BD3BCF35-BE63-470B-8BF2-907C34A999DF}"/>
              </a:ext>
            </a:extLst>
          </p:cNvPr>
          <p:cNvPicPr>
            <a:picLocks noChangeAspect="1"/>
          </p:cNvPicPr>
          <p:nvPr/>
        </p:nvPicPr>
        <p:blipFill>
          <a:blip r:embed="rId7"/>
          <a:stretch>
            <a:fillRect/>
          </a:stretch>
        </p:blipFill>
        <p:spPr>
          <a:xfrm>
            <a:off x="2492201" y="4073457"/>
            <a:ext cx="1753923" cy="1322750"/>
          </a:xfrm>
          <a:prstGeom prst="rect">
            <a:avLst/>
          </a:prstGeom>
        </p:spPr>
      </p:pic>
      <p:sp>
        <p:nvSpPr>
          <p:cNvPr id="21" name="TextBox 20">
            <a:extLst>
              <a:ext uri="{FF2B5EF4-FFF2-40B4-BE49-F238E27FC236}">
                <a16:creationId xmlns:a16="http://schemas.microsoft.com/office/drawing/2014/main" id="{6FEF7966-D7E5-4194-B9D3-2D1E599AD3DE}"/>
              </a:ext>
            </a:extLst>
          </p:cNvPr>
          <p:cNvSpPr txBox="1"/>
          <p:nvPr/>
        </p:nvSpPr>
        <p:spPr>
          <a:xfrm>
            <a:off x="41619" y="5425853"/>
            <a:ext cx="1304005" cy="461665"/>
          </a:xfrm>
          <a:prstGeom prst="rect">
            <a:avLst/>
          </a:prstGeom>
          <a:solidFill>
            <a:schemeClr val="accent6">
              <a:lumMod val="60000"/>
              <a:lumOff val="4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Egalitarian</a:t>
            </a:r>
          </a:p>
          <a:p>
            <a:pPr algn="ctr"/>
            <a:r>
              <a:rPr lang="en-US" sz="1200" b="1" dirty="0">
                <a:latin typeface="Verdana" panose="020B0604030504040204" pitchFamily="34" charset="0"/>
                <a:ea typeface="Verdana" panose="020B0604030504040204" pitchFamily="34" charset="0"/>
                <a:cs typeface="Verdana" panose="020B0604030504040204" pitchFamily="34" charset="0"/>
              </a:rPr>
              <a:t>societies</a:t>
            </a:r>
          </a:p>
        </p:txBody>
      </p:sp>
      <p:sp>
        <p:nvSpPr>
          <p:cNvPr id="22" name="TextBox 21">
            <a:extLst>
              <a:ext uri="{FF2B5EF4-FFF2-40B4-BE49-F238E27FC236}">
                <a16:creationId xmlns:a16="http://schemas.microsoft.com/office/drawing/2014/main" id="{D45E27DA-295D-4634-84E0-6DE516A4F264}"/>
              </a:ext>
            </a:extLst>
          </p:cNvPr>
          <p:cNvSpPr txBox="1"/>
          <p:nvPr/>
        </p:nvSpPr>
        <p:spPr>
          <a:xfrm>
            <a:off x="2718880" y="5741734"/>
            <a:ext cx="3662464" cy="415498"/>
          </a:xfrm>
          <a:prstGeom prst="rect">
            <a:avLst/>
          </a:prstGeom>
          <a:noFill/>
        </p:spPr>
        <p:txBody>
          <a:bodyPr wrap="square" rtlCol="0">
            <a:spAutoFit/>
          </a:bodyPr>
          <a:lstStyle/>
          <a:p>
            <a:pPr algn="ctr"/>
            <a:r>
              <a:rPr lang="en-US" sz="2100" b="1" dirty="0">
                <a:latin typeface="Verdana" panose="020B0604030504040204" pitchFamily="34" charset="0"/>
                <a:ea typeface="Verdana" panose="020B0604030504040204" pitchFamily="34" charset="0"/>
                <a:cs typeface="Verdana" panose="020B0604030504040204" pitchFamily="34" charset="0"/>
              </a:rPr>
              <a:t>Increasing Social Scale</a:t>
            </a:r>
          </a:p>
        </p:txBody>
      </p:sp>
      <p:sp>
        <p:nvSpPr>
          <p:cNvPr id="23" name="TextBox 22">
            <a:extLst>
              <a:ext uri="{FF2B5EF4-FFF2-40B4-BE49-F238E27FC236}">
                <a16:creationId xmlns:a16="http://schemas.microsoft.com/office/drawing/2014/main" id="{8863D1FD-AD3A-41BB-BB26-CB518A0A42D6}"/>
              </a:ext>
            </a:extLst>
          </p:cNvPr>
          <p:cNvSpPr txBox="1"/>
          <p:nvPr/>
        </p:nvSpPr>
        <p:spPr>
          <a:xfrm>
            <a:off x="1442192" y="5425853"/>
            <a:ext cx="7685123" cy="276999"/>
          </a:xfrm>
          <a:prstGeom prst="rect">
            <a:avLst/>
          </a:prstGeom>
          <a:solidFill>
            <a:srgbClr val="FFC000"/>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Hierarchical class societies</a:t>
            </a:r>
          </a:p>
        </p:txBody>
      </p:sp>
      <p:pic>
        <p:nvPicPr>
          <p:cNvPr id="25" name="Picture 24">
            <a:extLst>
              <a:ext uri="{FF2B5EF4-FFF2-40B4-BE49-F238E27FC236}">
                <a16:creationId xmlns:a16="http://schemas.microsoft.com/office/drawing/2014/main" id="{5C562711-2050-43C0-B89A-C720FEE5F1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6365" y="1740742"/>
            <a:ext cx="1235585" cy="1192104"/>
          </a:xfrm>
          <a:prstGeom prst="rect">
            <a:avLst/>
          </a:prstGeom>
        </p:spPr>
      </p:pic>
      <p:pic>
        <p:nvPicPr>
          <p:cNvPr id="26" name="Picture 25">
            <a:extLst>
              <a:ext uri="{FF2B5EF4-FFF2-40B4-BE49-F238E27FC236}">
                <a16:creationId xmlns:a16="http://schemas.microsoft.com/office/drawing/2014/main" id="{1703323C-AEC3-40E7-938C-870B8BD259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5188" y="2334768"/>
            <a:ext cx="528629" cy="510026"/>
          </a:xfrm>
          <a:prstGeom prst="rect">
            <a:avLst/>
          </a:prstGeom>
        </p:spPr>
      </p:pic>
      <p:pic>
        <p:nvPicPr>
          <p:cNvPr id="3" name="Picture 2">
            <a:extLst>
              <a:ext uri="{FF2B5EF4-FFF2-40B4-BE49-F238E27FC236}">
                <a16:creationId xmlns:a16="http://schemas.microsoft.com/office/drawing/2014/main" id="{5F76F9C3-DA3E-4E8B-A72E-6AD3D384B9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1385" y="3529174"/>
            <a:ext cx="2625930" cy="1818457"/>
          </a:xfrm>
          <a:prstGeom prst="rect">
            <a:avLst/>
          </a:prstGeom>
        </p:spPr>
      </p:pic>
      <p:pic>
        <p:nvPicPr>
          <p:cNvPr id="19" name="Picture 18">
            <a:extLst>
              <a:ext uri="{FF2B5EF4-FFF2-40B4-BE49-F238E27FC236}">
                <a16:creationId xmlns:a16="http://schemas.microsoft.com/office/drawing/2014/main" id="{93B6439A-12D8-46E8-B93D-1FCA707977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7937" y="2094935"/>
            <a:ext cx="816906" cy="788158"/>
          </a:xfrm>
          <a:prstGeom prst="rect">
            <a:avLst/>
          </a:prstGeom>
        </p:spPr>
      </p:pic>
      <p:pic>
        <p:nvPicPr>
          <p:cNvPr id="27" name="Picture 26">
            <a:extLst>
              <a:ext uri="{FF2B5EF4-FFF2-40B4-BE49-F238E27FC236}">
                <a16:creationId xmlns:a16="http://schemas.microsoft.com/office/drawing/2014/main" id="{D0C3CDD8-D4E2-4F2F-AE0A-2339EA90AF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83462" y="2473089"/>
            <a:ext cx="429115" cy="414014"/>
          </a:xfrm>
          <a:prstGeom prst="rect">
            <a:avLst/>
          </a:prstGeom>
        </p:spPr>
      </p:pic>
      <p:sp>
        <p:nvSpPr>
          <p:cNvPr id="28" name="TextBox 27">
            <a:extLst>
              <a:ext uri="{FF2B5EF4-FFF2-40B4-BE49-F238E27FC236}">
                <a16:creationId xmlns:a16="http://schemas.microsoft.com/office/drawing/2014/main" id="{7A58847F-A966-47F9-A9CB-A24BDA5424AF}"/>
              </a:ext>
            </a:extLst>
          </p:cNvPr>
          <p:cNvSpPr txBox="1"/>
          <p:nvPr/>
        </p:nvSpPr>
        <p:spPr>
          <a:xfrm>
            <a:off x="1625346" y="2925966"/>
            <a:ext cx="4539996" cy="276999"/>
          </a:xfrm>
          <a:prstGeom prst="rect">
            <a:avLst/>
          </a:prstGeom>
          <a:solidFill>
            <a:schemeClr val="accent2">
              <a:lumMod val="60000"/>
              <a:lumOff val="4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Present</a:t>
            </a:r>
          </a:p>
        </p:txBody>
      </p:sp>
      <p:sp>
        <p:nvSpPr>
          <p:cNvPr id="29" name="TextBox 28">
            <a:extLst>
              <a:ext uri="{FF2B5EF4-FFF2-40B4-BE49-F238E27FC236}">
                <a16:creationId xmlns:a16="http://schemas.microsoft.com/office/drawing/2014/main" id="{60835DB3-68BC-4124-A340-08A4DB4E2F4A}"/>
              </a:ext>
            </a:extLst>
          </p:cNvPr>
          <p:cNvSpPr txBox="1"/>
          <p:nvPr/>
        </p:nvSpPr>
        <p:spPr>
          <a:xfrm>
            <a:off x="6165342" y="2925331"/>
            <a:ext cx="2961973" cy="276999"/>
          </a:xfrm>
          <a:prstGeom prst="rect">
            <a:avLst/>
          </a:prstGeom>
          <a:solidFill>
            <a:schemeClr val="accent1">
              <a:lumMod val="40000"/>
              <a:lumOff val="6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Absent</a:t>
            </a:r>
          </a:p>
        </p:txBody>
      </p:sp>
      <p:sp>
        <p:nvSpPr>
          <p:cNvPr id="30" name="TextBox 29">
            <a:extLst>
              <a:ext uri="{FF2B5EF4-FFF2-40B4-BE49-F238E27FC236}">
                <a16:creationId xmlns:a16="http://schemas.microsoft.com/office/drawing/2014/main" id="{75F8B36A-408C-4864-BC02-91479B9E1284}"/>
              </a:ext>
            </a:extLst>
          </p:cNvPr>
          <p:cNvSpPr txBox="1"/>
          <p:nvPr/>
        </p:nvSpPr>
        <p:spPr>
          <a:xfrm>
            <a:off x="70375" y="2925988"/>
            <a:ext cx="1554971" cy="276999"/>
          </a:xfrm>
          <a:prstGeom prst="rect">
            <a:avLst/>
          </a:prstGeom>
          <a:solidFill>
            <a:schemeClr val="accent1">
              <a:lumMod val="40000"/>
              <a:lumOff val="6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Absent or rare</a:t>
            </a:r>
          </a:p>
        </p:txBody>
      </p:sp>
      <p:sp>
        <p:nvSpPr>
          <p:cNvPr id="31" name="TextBox 30">
            <a:extLst>
              <a:ext uri="{FF2B5EF4-FFF2-40B4-BE49-F238E27FC236}">
                <a16:creationId xmlns:a16="http://schemas.microsoft.com/office/drawing/2014/main" id="{E53862A0-88B1-4AFF-BA46-30BF442D2E3A}"/>
              </a:ext>
            </a:extLst>
          </p:cNvPr>
          <p:cNvSpPr txBox="1"/>
          <p:nvPr/>
        </p:nvSpPr>
        <p:spPr>
          <a:xfrm>
            <a:off x="2833180" y="3181414"/>
            <a:ext cx="3662464" cy="415498"/>
          </a:xfrm>
          <a:prstGeom prst="rect">
            <a:avLst/>
          </a:prstGeom>
          <a:noFill/>
        </p:spPr>
        <p:txBody>
          <a:bodyPr wrap="square" rtlCol="0">
            <a:spAutoFit/>
          </a:bodyPr>
          <a:lstStyle/>
          <a:p>
            <a:pPr algn="ctr"/>
            <a:r>
              <a:rPr lang="en-US" sz="2100" b="1" dirty="0">
                <a:latin typeface="Verdana" panose="020B0604030504040204" pitchFamily="34" charset="0"/>
                <a:ea typeface="Verdana" panose="020B0604030504040204" pitchFamily="34" charset="0"/>
                <a:cs typeface="Verdana" panose="020B0604030504040204" pitchFamily="34" charset="0"/>
              </a:rPr>
              <a:t>Human Sacrifice</a:t>
            </a:r>
          </a:p>
        </p:txBody>
      </p:sp>
      <p:sp>
        <p:nvSpPr>
          <p:cNvPr id="32" name="TextBox 31">
            <a:extLst>
              <a:ext uri="{FF2B5EF4-FFF2-40B4-BE49-F238E27FC236}">
                <a16:creationId xmlns:a16="http://schemas.microsoft.com/office/drawing/2014/main" id="{C43F0729-8230-4047-81F9-3EC5CCB5BC3D}"/>
              </a:ext>
            </a:extLst>
          </p:cNvPr>
          <p:cNvSpPr txBox="1"/>
          <p:nvPr/>
        </p:nvSpPr>
        <p:spPr>
          <a:xfrm>
            <a:off x="185992" y="304800"/>
            <a:ext cx="6748208" cy="1569660"/>
          </a:xfrm>
          <a:prstGeom prst="rect">
            <a:avLst/>
          </a:prstGeom>
          <a:noFill/>
        </p:spPr>
        <p:txBody>
          <a:bodyPr wrap="square" rtlCol="0">
            <a:spAutoFit/>
          </a:bodyPr>
          <a:lstStyle/>
          <a:p>
            <a:r>
              <a:rPr lang="en-US" sz="2400" b="1" dirty="0">
                <a:solidFill>
                  <a:srgbClr val="C00000"/>
                </a:solidFill>
                <a:latin typeface="Verdana" panose="020B0604030504040204" pitchFamily="34" charset="0"/>
                <a:ea typeface="Verdana" panose="020B0604030504040204" pitchFamily="34" charset="0"/>
                <a:cs typeface="Verdana" panose="020B0604030504040204" pitchFamily="34" charset="0"/>
              </a:rPr>
              <a:t>Cultural Multilevel Selection Theory predicts a nonlinear relationship: first rise, then decline of HS with social complexity </a:t>
            </a:r>
          </a:p>
        </p:txBody>
      </p:sp>
      <p:pic>
        <p:nvPicPr>
          <p:cNvPr id="4" name="Picture 3">
            <a:extLst>
              <a:ext uri="{FF2B5EF4-FFF2-40B4-BE49-F238E27FC236}">
                <a16:creationId xmlns:a16="http://schemas.microsoft.com/office/drawing/2014/main" id="{2F7C6642-34B7-49B9-8610-2EE330533C99}"/>
              </a:ext>
            </a:extLst>
          </p:cNvPr>
          <p:cNvPicPr>
            <a:picLocks noChangeAspect="1"/>
          </p:cNvPicPr>
          <p:nvPr/>
        </p:nvPicPr>
        <p:blipFill>
          <a:blip r:embed="rId12"/>
          <a:stretch>
            <a:fillRect/>
          </a:stretch>
        </p:blipFill>
        <p:spPr>
          <a:xfrm>
            <a:off x="8153400" y="6096000"/>
            <a:ext cx="914400" cy="676939"/>
          </a:xfrm>
          <a:prstGeom prst="rect">
            <a:avLst/>
          </a:prstGeom>
        </p:spPr>
      </p:pic>
      <p:pic>
        <p:nvPicPr>
          <p:cNvPr id="24" name="Picture 23">
            <a:extLst>
              <a:ext uri="{FF2B5EF4-FFF2-40B4-BE49-F238E27FC236}">
                <a16:creationId xmlns:a16="http://schemas.microsoft.com/office/drawing/2014/main" id="{3ED45EA2-9839-4481-A69F-B70F424047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1400" y="66158"/>
            <a:ext cx="1739697" cy="2778636"/>
          </a:xfrm>
          <a:prstGeom prst="rect">
            <a:avLst/>
          </a:prstGeom>
        </p:spPr>
      </p:pic>
    </p:spTree>
    <p:extLst>
      <p:ext uri="{BB962C8B-B14F-4D97-AF65-F5344CB8AC3E}">
        <p14:creationId xmlns:p14="http://schemas.microsoft.com/office/powerpoint/2010/main" val="3077869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2400"/>
            <a:ext cx="1219200" cy="1219200"/>
          </a:xfrm>
          <a:prstGeom prst="rect">
            <a:avLst/>
          </a:prstGeom>
          <a:noFill/>
        </p:spPr>
        <p:txBody>
          <a:bodyPr wrap="square" rtlCol="0">
            <a:spAutoFit/>
          </a:bodyPr>
          <a:lstStyle/>
          <a:p>
            <a:r>
              <a:rPr lang="en-US" dirty="0"/>
              <a:t>Empire State Building, 1930</a:t>
            </a:r>
          </a:p>
        </p:txBody>
      </p:sp>
      <p:pic>
        <p:nvPicPr>
          <p:cNvPr id="3" name="Picture 2"/>
          <p:cNvPicPr>
            <a:picLocks noChangeAspect="1"/>
          </p:cNvPicPr>
          <p:nvPr/>
        </p:nvPicPr>
        <p:blipFill>
          <a:blip r:embed="rId2"/>
          <a:stretch>
            <a:fillRect/>
          </a:stretch>
        </p:blipFill>
        <p:spPr>
          <a:xfrm>
            <a:off x="0" y="0"/>
            <a:ext cx="2324100" cy="3492500"/>
          </a:xfrm>
          <a:prstGeom prst="rect">
            <a:avLst/>
          </a:prstGeom>
        </p:spPr>
      </p:pic>
      <p:pic>
        <p:nvPicPr>
          <p:cNvPr id="4" name="Picture 3"/>
          <p:cNvPicPr>
            <a:picLocks noChangeAspect="1"/>
          </p:cNvPicPr>
          <p:nvPr/>
        </p:nvPicPr>
        <p:blipFill>
          <a:blip r:embed="rId3"/>
          <a:stretch>
            <a:fillRect/>
          </a:stretch>
        </p:blipFill>
        <p:spPr>
          <a:xfrm>
            <a:off x="5029200" y="0"/>
            <a:ext cx="4114800" cy="2905712"/>
          </a:xfrm>
          <a:prstGeom prst="rect">
            <a:avLst/>
          </a:prstGeom>
        </p:spPr>
      </p:pic>
      <p:pic>
        <p:nvPicPr>
          <p:cNvPr id="6" name="Picture 5"/>
          <p:cNvPicPr>
            <a:picLocks noChangeAspect="1"/>
          </p:cNvPicPr>
          <p:nvPr/>
        </p:nvPicPr>
        <p:blipFill>
          <a:blip r:embed="rId4"/>
          <a:stretch>
            <a:fillRect/>
          </a:stretch>
        </p:blipFill>
        <p:spPr>
          <a:xfrm>
            <a:off x="4775200" y="3581400"/>
            <a:ext cx="4368800" cy="3276600"/>
          </a:xfrm>
          <a:prstGeom prst="rect">
            <a:avLst/>
          </a:prstGeom>
        </p:spPr>
      </p:pic>
      <p:pic>
        <p:nvPicPr>
          <p:cNvPr id="7" name="Picture 6"/>
          <p:cNvPicPr>
            <a:picLocks noChangeAspect="1"/>
          </p:cNvPicPr>
          <p:nvPr/>
        </p:nvPicPr>
        <p:blipFill>
          <a:blip r:embed="rId5"/>
          <a:stretch>
            <a:fillRect/>
          </a:stretch>
        </p:blipFill>
        <p:spPr>
          <a:xfrm>
            <a:off x="0" y="3581400"/>
            <a:ext cx="4572000" cy="2807976"/>
          </a:xfrm>
          <a:prstGeom prst="rect">
            <a:avLst/>
          </a:prstGeom>
        </p:spPr>
      </p:pic>
      <p:sp>
        <p:nvSpPr>
          <p:cNvPr id="8" name="TextBox 7"/>
          <p:cNvSpPr txBox="1"/>
          <p:nvPr/>
        </p:nvSpPr>
        <p:spPr>
          <a:xfrm>
            <a:off x="3810000" y="1371600"/>
            <a:ext cx="1219200" cy="923330"/>
          </a:xfrm>
          <a:prstGeom prst="rect">
            <a:avLst/>
          </a:prstGeom>
          <a:noFill/>
        </p:spPr>
        <p:txBody>
          <a:bodyPr wrap="square" rtlCol="0">
            <a:spAutoFit/>
          </a:bodyPr>
          <a:lstStyle/>
          <a:p>
            <a:r>
              <a:rPr lang="en-US" dirty="0"/>
              <a:t>Amiens Cathedral</a:t>
            </a:r>
          </a:p>
          <a:p>
            <a:r>
              <a:rPr lang="en-US" dirty="0"/>
              <a:t>1220</a:t>
            </a:r>
          </a:p>
        </p:txBody>
      </p:sp>
      <p:sp>
        <p:nvSpPr>
          <p:cNvPr id="9" name="TextBox 8"/>
          <p:cNvSpPr txBox="1"/>
          <p:nvPr/>
        </p:nvSpPr>
        <p:spPr>
          <a:xfrm>
            <a:off x="2286000" y="2895600"/>
            <a:ext cx="2057400" cy="646331"/>
          </a:xfrm>
          <a:prstGeom prst="rect">
            <a:avLst/>
          </a:prstGeom>
          <a:noFill/>
        </p:spPr>
        <p:txBody>
          <a:bodyPr wrap="square" rtlCol="0">
            <a:spAutoFit/>
          </a:bodyPr>
          <a:lstStyle/>
          <a:p>
            <a:r>
              <a:rPr lang="en-US" dirty="0"/>
              <a:t>Great Pyramid of Giza, 2540 BC</a:t>
            </a:r>
          </a:p>
        </p:txBody>
      </p:sp>
      <p:sp>
        <p:nvSpPr>
          <p:cNvPr id="10" name="TextBox 9"/>
          <p:cNvSpPr txBox="1"/>
          <p:nvPr/>
        </p:nvSpPr>
        <p:spPr>
          <a:xfrm>
            <a:off x="5029200" y="3200400"/>
            <a:ext cx="3886200" cy="369332"/>
          </a:xfrm>
          <a:prstGeom prst="rect">
            <a:avLst/>
          </a:prstGeom>
          <a:noFill/>
        </p:spPr>
        <p:txBody>
          <a:bodyPr wrap="square" rtlCol="0">
            <a:spAutoFit/>
          </a:bodyPr>
          <a:lstStyle/>
          <a:p>
            <a:r>
              <a:rPr lang="en-US" dirty="0"/>
              <a:t>Göbekli Tepe, 9</a:t>
            </a:r>
            <a:r>
              <a:rPr lang="en-US" baseline="30000" dirty="0"/>
              <a:t>th</a:t>
            </a:r>
            <a:r>
              <a:rPr lang="en-US" dirty="0"/>
              <a:t> millennium BC </a:t>
            </a:r>
          </a:p>
        </p:txBody>
      </p:sp>
    </p:spTree>
    <p:extLst>
      <p:ext uri="{BB962C8B-B14F-4D97-AF65-F5344CB8AC3E}">
        <p14:creationId xmlns:p14="http://schemas.microsoft.com/office/powerpoint/2010/main" val="3648766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Alternative Theories</a:t>
            </a:r>
          </a:p>
        </p:txBody>
      </p:sp>
      <p:sp>
        <p:nvSpPr>
          <p:cNvPr id="34819" name="Rectangle 3"/>
          <p:cNvSpPr>
            <a:spLocks noGrp="1" noChangeArrowheads="1"/>
          </p:cNvSpPr>
          <p:nvPr>
            <p:ph type="body" idx="1"/>
          </p:nvPr>
        </p:nvSpPr>
        <p:spPr>
          <a:xfrm>
            <a:off x="457200" y="1219200"/>
            <a:ext cx="8229600" cy="5257800"/>
          </a:xfrm>
        </p:spPr>
        <p:txBody>
          <a:bodyPr/>
          <a:lstStyle/>
          <a:p>
            <a:pPr eaLnBrk="1" hangingPunct="1">
              <a:lnSpc>
                <a:spcPct val="80000"/>
              </a:lnSpc>
            </a:pPr>
            <a:r>
              <a:rPr lang="en-US" dirty="0">
                <a:latin typeface="Comic Sans MS" pitchFamily="66" charset="0"/>
              </a:rPr>
              <a:t>Social Control Theory </a:t>
            </a:r>
            <a:r>
              <a:rPr lang="en-US" sz="2800" dirty="0">
                <a:latin typeface="Comic Sans MS" pitchFamily="66" charset="0"/>
              </a:rPr>
              <a:t>(Watts et al. 2016)</a:t>
            </a:r>
            <a:endParaRPr lang="en-US" dirty="0">
              <a:latin typeface="Comic Sans MS" pitchFamily="66" charset="0"/>
            </a:endParaRPr>
          </a:p>
          <a:p>
            <a:pPr lvl="1" eaLnBrk="1" hangingPunct="1">
              <a:lnSpc>
                <a:spcPct val="80000"/>
              </a:lnSpc>
            </a:pPr>
            <a:r>
              <a:rPr lang="en-US" dirty="0">
                <a:latin typeface="Comic Sans MS" pitchFamily="66" charset="0"/>
              </a:rPr>
              <a:t>HS is “functional”: it promotes and stabilizes social stratification</a:t>
            </a:r>
          </a:p>
          <a:p>
            <a:pPr lvl="1" eaLnBrk="1" hangingPunct="1">
              <a:lnSpc>
                <a:spcPct val="80000"/>
              </a:lnSpc>
            </a:pPr>
            <a:r>
              <a:rPr lang="en-US" b="1" dirty="0">
                <a:latin typeface="Comic Sans MS" pitchFamily="66" charset="0"/>
              </a:rPr>
              <a:t>Prediction</a:t>
            </a:r>
            <a:r>
              <a:rPr lang="en-US" dirty="0">
                <a:latin typeface="Comic Sans MS" pitchFamily="66" charset="0"/>
              </a:rPr>
              <a:t>: HS should increases as societies become more hierarchical</a:t>
            </a:r>
          </a:p>
          <a:p>
            <a:pPr eaLnBrk="1" hangingPunct="1">
              <a:lnSpc>
                <a:spcPct val="80000"/>
              </a:lnSpc>
            </a:pPr>
            <a:r>
              <a:rPr lang="en-US" dirty="0">
                <a:latin typeface="Comic Sans MS" pitchFamily="66" charset="0"/>
              </a:rPr>
              <a:t>The “Escalator of Reason” </a:t>
            </a:r>
            <a:r>
              <a:rPr lang="en-US" sz="2800" dirty="0">
                <a:latin typeface="Comic Sans MS" pitchFamily="66" charset="0"/>
              </a:rPr>
              <a:t>(Pinker 2011)</a:t>
            </a:r>
            <a:endParaRPr lang="en-US" dirty="0">
              <a:latin typeface="Comic Sans MS" pitchFamily="66" charset="0"/>
            </a:endParaRPr>
          </a:p>
          <a:p>
            <a:pPr lvl="1" eaLnBrk="1" hangingPunct="1">
              <a:lnSpc>
                <a:spcPct val="80000"/>
              </a:lnSpc>
            </a:pPr>
            <a:r>
              <a:rPr lang="en-US" dirty="0">
                <a:latin typeface="Comic Sans MS" pitchFamily="66" charset="0"/>
              </a:rPr>
              <a:t>superstitious killings, including HS, crumble under the scrutiny of more intellectually sophisticated populace</a:t>
            </a:r>
          </a:p>
          <a:p>
            <a:pPr lvl="1" eaLnBrk="1" hangingPunct="1">
              <a:lnSpc>
                <a:spcPct val="80000"/>
              </a:lnSpc>
            </a:pPr>
            <a:r>
              <a:rPr lang="en-US" b="1" dirty="0">
                <a:latin typeface="Comic Sans MS" pitchFamily="66" charset="0"/>
              </a:rPr>
              <a:t>Prediction</a:t>
            </a:r>
            <a:r>
              <a:rPr lang="en-US" dirty="0">
                <a:latin typeface="Comic Sans MS" pitchFamily="66" charset="0"/>
              </a:rPr>
              <a:t>: HS should decrease as populations become more literate and intellectually sophisticated</a:t>
            </a:r>
          </a:p>
        </p:txBody>
      </p:sp>
    </p:spTree>
    <p:extLst>
      <p:ext uri="{BB962C8B-B14F-4D97-AF65-F5344CB8AC3E}">
        <p14:creationId xmlns:p14="http://schemas.microsoft.com/office/powerpoint/2010/main" val="1240005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4FF91-D3C5-4961-B110-343C7ECC9CAB}"/>
              </a:ext>
            </a:extLst>
          </p:cNvPr>
          <p:cNvPicPr>
            <a:picLocks noChangeAspect="1"/>
          </p:cNvPicPr>
          <p:nvPr/>
        </p:nvPicPr>
        <p:blipFill>
          <a:blip r:embed="rId2"/>
          <a:stretch>
            <a:fillRect/>
          </a:stretch>
        </p:blipFill>
        <p:spPr>
          <a:xfrm>
            <a:off x="228600" y="533400"/>
            <a:ext cx="8312728" cy="4876800"/>
          </a:xfrm>
          <a:prstGeom prst="rect">
            <a:avLst/>
          </a:prstGeom>
        </p:spPr>
      </p:pic>
    </p:spTree>
    <p:extLst>
      <p:ext uri="{BB962C8B-B14F-4D97-AF65-F5344CB8AC3E}">
        <p14:creationId xmlns:p14="http://schemas.microsoft.com/office/powerpoint/2010/main" val="3678667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A0E5FE-4904-4C81-B991-3608B6F66749}"/>
              </a:ext>
            </a:extLst>
          </p:cNvPr>
          <p:cNvSpPr/>
          <p:nvPr/>
        </p:nvSpPr>
        <p:spPr>
          <a:xfrm>
            <a:off x="152400" y="397212"/>
            <a:ext cx="8991600" cy="4224618"/>
          </a:xfrm>
          <a:prstGeom prst="rect">
            <a:avLst/>
          </a:prstGeom>
        </p:spPr>
        <p:txBody>
          <a:bodyPr wrap="square">
            <a:spAutoFit/>
          </a:bodyPr>
          <a:lstStyle/>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000000"/>
                </a:solidFill>
                <a:latin typeface="Arial Black" panose="020B0A04020102020204" pitchFamily="34" charset="0"/>
                <a:ea typeface="Times New Roman" panose="02020603050405020304" pitchFamily="18" charset="0"/>
                <a:cs typeface="Courier New" panose="02070309020205020404" pitchFamily="49" charset="0"/>
              </a:rPr>
              <a:t>Regression Results</a:t>
            </a:r>
            <a:endParaRPr lang="en-US" b="1" dirty="0">
              <a:solidFill>
                <a:srgbClr val="000000"/>
              </a:solidFill>
              <a:latin typeface="Arial Black" panose="020B0A04020102020204" pitchFamily="34" charset="0"/>
              <a:ea typeface="Times New Roman" panose="02020603050405020304" pitchFamily="18" charset="0"/>
              <a:cs typeface="Courier New" panose="02070309020205020404" pitchFamily="49"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lm</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(formula = Y ~ ., family = binomial(link = "logit"), data=X)</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Estimate Std. Error z value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Pr</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(&gt;|z|)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(Intercept) -6.64555    1.57371  -4.223 2.41e-05 ***</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FFFF00"/>
                </a:highlight>
                <a:latin typeface="Lucida Console" panose="020B0609040504020204" pitchFamily="49" charset="0"/>
                <a:ea typeface="Times New Roman" panose="02020603050405020304" pitchFamily="18" charset="0"/>
                <a:cs typeface="Courier New" panose="02070309020205020404" pitchFamily="49" charset="0"/>
              </a:rPr>
              <a:t>Lag1         4.80352    0.37998  12.642  &lt; 2e-16 ***</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00FF00"/>
                </a:highlight>
                <a:latin typeface="Lucida Console" panose="020B0609040504020204" pitchFamily="49" charset="0"/>
                <a:ea typeface="Times New Roman" panose="02020603050405020304" pitchFamily="18" charset="0"/>
                <a:cs typeface="Courier New" panose="02070309020205020404" pitchFamily="49" charset="0"/>
              </a:rPr>
              <a:t>Scale        1.87168    0.61434   3.047 0.002314 ** </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highlight>
                  <a:srgbClr val="00FF00"/>
                </a:highlight>
                <a:latin typeface="Lucida Console" panose="020B0609040504020204" pitchFamily="49" charset="0"/>
                <a:ea typeface="Times New Roman" panose="02020603050405020304" pitchFamily="18" charset="0"/>
                <a:cs typeface="Courier New" panose="02070309020205020404" pitchFamily="49" charset="0"/>
              </a:rPr>
              <a:t>Scale.sq</a:t>
            </a:r>
            <a:r>
              <a:rPr lang="en-US" dirty="0">
                <a:solidFill>
                  <a:srgbClr val="000000"/>
                </a:solidFill>
                <a:highlight>
                  <a:srgbClr val="00FF00"/>
                </a:highlight>
                <a:latin typeface="Lucida Console" panose="020B0609040504020204" pitchFamily="49" charset="0"/>
                <a:ea typeface="Times New Roman" panose="02020603050405020304" pitchFamily="18" charset="0"/>
                <a:cs typeface="Courier New" panose="02070309020205020404" pitchFamily="49" charset="0"/>
              </a:rPr>
              <a:t>    -0.17719    0.05202  -3.406 0.000658 ***</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Strat       -0.04979    0.19988  -0.249 0.803292    </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Info        -0.07643    0.10728  -0.712 0.476186 </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Signif</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codes:  0 ‘***’ 0.001 ‘**’ 0.01 ‘*’ 0.05 ‘.’ 0.1</a:t>
            </a:r>
            <a:endParaRPr lang="en-US" dirty="0"/>
          </a:p>
        </p:txBody>
      </p:sp>
    </p:spTree>
    <p:extLst>
      <p:ext uri="{BB962C8B-B14F-4D97-AF65-F5344CB8AC3E}">
        <p14:creationId xmlns:p14="http://schemas.microsoft.com/office/powerpoint/2010/main" val="53122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7DEF15-7914-444D-A711-CCFF22B42F2D}"/>
              </a:ext>
            </a:extLst>
          </p:cNvPr>
          <p:cNvSpPr txBox="1"/>
          <p:nvPr/>
        </p:nvSpPr>
        <p:spPr>
          <a:xfrm>
            <a:off x="685800" y="304800"/>
            <a:ext cx="7848600" cy="523220"/>
          </a:xfrm>
          <a:prstGeom prst="rect">
            <a:avLst/>
          </a:prstGeom>
          <a:noFill/>
        </p:spPr>
        <p:txBody>
          <a:bodyPr wrap="square" rtlCol="0">
            <a:spAutoFit/>
          </a:bodyPr>
          <a:lstStyle/>
          <a:p>
            <a:pPr algn="ctr"/>
            <a:r>
              <a:rPr lang="en-US" sz="2800" dirty="0">
                <a:latin typeface="Comic Sans MS" panose="030F0702030302020204" pitchFamily="66" charset="0"/>
              </a:rPr>
              <a:t>Nonlinear effect of complexity on HS</a:t>
            </a:r>
          </a:p>
        </p:txBody>
      </p:sp>
      <p:pic>
        <p:nvPicPr>
          <p:cNvPr id="4" name="officeArt object" descr="image2.png">
            <a:extLst>
              <a:ext uri="{FF2B5EF4-FFF2-40B4-BE49-F238E27FC236}">
                <a16:creationId xmlns:a16="http://schemas.microsoft.com/office/drawing/2014/main" id="{75CEE129-E2E9-4947-8C3D-B0150D9B1124}"/>
              </a:ext>
            </a:extLst>
          </p:cNvPr>
          <p:cNvPicPr/>
          <p:nvPr/>
        </p:nvPicPr>
        <p:blipFill>
          <a:blip r:embed="rId2">
            <a:extLst/>
          </a:blip>
          <a:stretch>
            <a:fillRect/>
          </a:stretch>
        </p:blipFill>
        <p:spPr>
          <a:xfrm>
            <a:off x="685800" y="1513820"/>
            <a:ext cx="7924800" cy="4124980"/>
          </a:xfrm>
          <a:prstGeom prst="rect">
            <a:avLst/>
          </a:prstGeom>
          <a:ln w="12700" cap="flat">
            <a:noFill/>
            <a:miter lim="400000"/>
          </a:ln>
          <a:effectLst/>
        </p:spPr>
      </p:pic>
    </p:spTree>
    <p:extLst>
      <p:ext uri="{BB962C8B-B14F-4D97-AF65-F5344CB8AC3E}">
        <p14:creationId xmlns:p14="http://schemas.microsoft.com/office/powerpoint/2010/main" val="4275072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dirty="0">
                <a:latin typeface="Comic Sans MS" pitchFamily="66" charset="0"/>
              </a:rPr>
              <a:t>Large-scale societies</a:t>
            </a:r>
          </a:p>
        </p:txBody>
      </p:sp>
      <p:sp>
        <p:nvSpPr>
          <p:cNvPr id="34819" name="Rectangle 3"/>
          <p:cNvSpPr>
            <a:spLocks noGrp="1" noChangeArrowheads="1"/>
          </p:cNvSpPr>
          <p:nvPr>
            <p:ph type="body" idx="1"/>
          </p:nvPr>
        </p:nvSpPr>
        <p:spPr>
          <a:xfrm>
            <a:off x="457200" y="1447800"/>
            <a:ext cx="8229600" cy="5029200"/>
          </a:xfrm>
        </p:spPr>
        <p:txBody>
          <a:bodyPr/>
          <a:lstStyle/>
          <a:p>
            <a:pPr eaLnBrk="1" hangingPunct="1">
              <a:lnSpc>
                <a:spcPct val="80000"/>
              </a:lnSpc>
            </a:pPr>
            <a:r>
              <a:rPr lang="en-US" sz="3600" dirty="0">
                <a:latin typeface="Comic Sans MS" pitchFamily="66" charset="0"/>
              </a:rPr>
              <a:t>Our large-scale complex societies are based on ultrasociality</a:t>
            </a:r>
          </a:p>
          <a:p>
            <a:pPr lvl="1" eaLnBrk="1" hangingPunct="1">
              <a:lnSpc>
                <a:spcPct val="80000"/>
              </a:lnSpc>
            </a:pPr>
            <a:r>
              <a:rPr lang="en-US" sz="3200" dirty="0">
                <a:latin typeface="Comic Sans MS" pitchFamily="66" charset="0"/>
              </a:rPr>
              <a:t>the capacity of humans to cooperate in huge groups of strangers</a:t>
            </a:r>
          </a:p>
          <a:p>
            <a:pPr eaLnBrk="1" hangingPunct="1">
              <a:lnSpc>
                <a:spcPct val="80000"/>
              </a:lnSpc>
            </a:pPr>
            <a:r>
              <a:rPr lang="en-US" sz="3600" dirty="0">
                <a:latin typeface="Comic Sans MS" pitchFamily="66" charset="0"/>
              </a:rPr>
              <a:t>Cooperation is fragile</a:t>
            </a:r>
          </a:p>
          <a:p>
            <a:pPr lvl="1" eaLnBrk="1" hangingPunct="1">
              <a:lnSpc>
                <a:spcPct val="80000"/>
              </a:lnSpc>
            </a:pPr>
            <a:r>
              <a:rPr lang="en-US" sz="3200" dirty="0">
                <a:latin typeface="Comic Sans MS" pitchFamily="66" charset="0"/>
              </a:rPr>
              <a:t>and so are large-scale societies</a:t>
            </a:r>
          </a:p>
          <a:p>
            <a:pPr eaLnBrk="1" hangingPunct="1">
              <a:lnSpc>
                <a:spcPct val="80000"/>
              </a:lnSpc>
            </a:pPr>
            <a:r>
              <a:rPr lang="en-US" sz="3600" dirty="0">
                <a:latin typeface="Comic Sans MS" pitchFamily="66" charset="0"/>
              </a:rPr>
              <a:t>Inequality corrodes cooperation</a:t>
            </a:r>
          </a:p>
          <a:p>
            <a:pPr lvl="1" eaLnBrk="1" hangingPunct="1">
              <a:lnSpc>
                <a:spcPct val="80000"/>
              </a:lnSpc>
            </a:pPr>
            <a:r>
              <a:rPr lang="en-US" sz="3200" dirty="0">
                <a:latin typeface="Comic Sans MS" pitchFamily="66" charset="0"/>
              </a:rPr>
              <a:t>it is one of the early warning signs of societal dysfunction</a:t>
            </a:r>
          </a:p>
          <a:p>
            <a:pPr eaLnBrk="1" hangingPunct="1">
              <a:lnSpc>
                <a:spcPct val="80000"/>
              </a:lnSpc>
            </a:pPr>
            <a:endParaRPr lang="en-US" sz="3600" dirty="0">
              <a:latin typeface="Comic Sans MS" pitchFamily="66" charset="0"/>
              <a:cs typeface="Arial" pitchFamily="34" charset="0"/>
            </a:endParaRPr>
          </a:p>
        </p:txBody>
      </p:sp>
    </p:spTree>
    <p:extLst>
      <p:ext uri="{BB962C8B-B14F-4D97-AF65-F5344CB8AC3E}">
        <p14:creationId xmlns:p14="http://schemas.microsoft.com/office/powerpoint/2010/main" val="1070438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511342" y="685800"/>
          <a:ext cx="8346908" cy="5638800"/>
        </p:xfrm>
        <a:graphic>
          <a:graphicData uri="http://schemas.openxmlformats.org/presentationml/2006/ole">
            <mc:AlternateContent xmlns:mc="http://schemas.openxmlformats.org/markup-compatibility/2006">
              <mc:Choice xmlns:v="urn:schemas-microsoft-com:vml" Requires="v">
                <p:oleObj spid="_x0000_s1031" name="SPW 12.0 Graph" r:id="rId3" imgW="2857466" imgH="1930320" progId="SigmaPlotGraphicObject.11">
                  <p:embed/>
                </p:oleObj>
              </mc:Choice>
              <mc:Fallback>
                <p:oleObj name="SPW 12.0 Graph" r:id="rId3" imgW="2857466" imgH="1930320" progId="SigmaPlotGraphicObject.11">
                  <p:embed/>
                  <p:pic>
                    <p:nvPicPr>
                      <p:cNvPr id="2" name="Object 1"/>
                      <p:cNvPicPr/>
                      <p:nvPr/>
                    </p:nvPicPr>
                    <p:blipFill>
                      <a:blip r:embed="rId4"/>
                      <a:stretch>
                        <a:fillRect/>
                      </a:stretch>
                    </p:blipFill>
                    <p:spPr>
                      <a:xfrm>
                        <a:off x="511342" y="685800"/>
                        <a:ext cx="8346908" cy="5638800"/>
                      </a:xfrm>
                      <a:prstGeom prst="rect">
                        <a:avLst/>
                      </a:prstGeom>
                    </p:spPr>
                  </p:pic>
                </p:oleObj>
              </mc:Fallback>
            </mc:AlternateContent>
          </a:graphicData>
        </a:graphic>
      </p:graphicFrame>
    </p:spTree>
    <p:extLst>
      <p:ext uri="{BB962C8B-B14F-4D97-AF65-F5344CB8AC3E}">
        <p14:creationId xmlns:p14="http://schemas.microsoft.com/office/powerpoint/2010/main" val="4139491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ooperation_n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07894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13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94249-7009-46BB-8AB5-D3C276032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19600" cy="6932706"/>
          </a:xfrm>
          <a:prstGeom prst="rect">
            <a:avLst/>
          </a:prstGeom>
        </p:spPr>
      </p:pic>
      <p:pic>
        <p:nvPicPr>
          <p:cNvPr id="5" name="Picture 4">
            <a:extLst>
              <a:ext uri="{FF2B5EF4-FFF2-40B4-BE49-F238E27FC236}">
                <a16:creationId xmlns:a16="http://schemas.microsoft.com/office/drawing/2014/main" id="{21B27E51-F05F-4A39-A254-B09A5E17B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0224" y="0"/>
            <a:ext cx="4293776" cy="6858000"/>
          </a:xfrm>
          <a:prstGeom prst="rect">
            <a:avLst/>
          </a:prstGeom>
        </p:spPr>
      </p:pic>
    </p:spTree>
    <p:extLst>
      <p:ext uri="{BB962C8B-B14F-4D97-AF65-F5344CB8AC3E}">
        <p14:creationId xmlns:p14="http://schemas.microsoft.com/office/powerpoint/2010/main" val="3768562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352799" y="5867400"/>
            <a:ext cx="6259645" cy="934651"/>
          </a:xfrm>
          <a:prstGeom prst="rect">
            <a:avLst/>
          </a:prstGeom>
          <a:solidFill>
            <a:srgbClr val="9E21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pic>
        <p:nvPicPr>
          <p:cNvPr id="2" name="Picture 6" descr="http://seshatdatabank.info/wp-content/themes/seshat/img/logo.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5943599"/>
            <a:ext cx="3240204" cy="7845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69464" y="6044625"/>
            <a:ext cx="5423184" cy="584775"/>
          </a:xfrm>
          <a:prstGeom prst="rect">
            <a:avLst/>
          </a:prstGeom>
          <a:noFill/>
        </p:spPr>
        <p:txBody>
          <a:bodyPr wrap="square" rtlCol="0">
            <a:spAutoFit/>
          </a:bodyPr>
          <a:lstStyle/>
          <a:p>
            <a:r>
              <a:rPr lang="en-GB" sz="3200" b="1" dirty="0">
                <a:solidFill>
                  <a:schemeClr val="bg1"/>
                </a:solidFill>
                <a:latin typeface="Constantia" panose="02030602050306030303" pitchFamily="18" charset="0"/>
              </a:rPr>
              <a:t>Global History Databank</a:t>
            </a:r>
          </a:p>
        </p:txBody>
      </p:sp>
      <p:pic>
        <p:nvPicPr>
          <p:cNvPr id="4" name="Picture 18" descr="https://evolution-institute.org/wp-content/uploads/2014/10/Turchin_2014-360x36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21702" y="1488404"/>
            <a:ext cx="878004" cy="116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0" descr="https://62e528761d0685343e1c-f3d1b99a743ffa4142d9d7f1978d9686.ssl.cf2.rackcdn.com/avatars/144712/width238/RackMultipart20141111-23231-gzyfdr.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11000" y="1488404"/>
            <a:ext cx="1167360" cy="116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2" descr="https://pbs.twimg.com/profile_images/701768725100437505/pwEeZwzd.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52600" y="1488404"/>
            <a:ext cx="1167360" cy="116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4" descr="http://aligned-project.eu/wordpress/wp-content/uploads/2015/02/tcd-kfeeney.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5800" y="1488403"/>
            <a:ext cx="834329" cy="1167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457199" y="274638"/>
            <a:ext cx="8895285" cy="1078444"/>
          </a:xfrm>
        </p:spPr>
        <p:txBody>
          <a:bodyPr/>
          <a:lstStyle/>
          <a:p>
            <a:r>
              <a:rPr lang="en-GB"/>
              <a:t>The Seshat Team</a:t>
            </a:r>
            <a:endParaRPr lang="en-GB" dirty="0"/>
          </a:p>
        </p:txBody>
      </p:sp>
      <p:sp>
        <p:nvSpPr>
          <p:cNvPr id="11" name="TextBox 10"/>
          <p:cNvSpPr txBox="1"/>
          <p:nvPr/>
        </p:nvSpPr>
        <p:spPr>
          <a:xfrm>
            <a:off x="533399" y="2765313"/>
            <a:ext cx="5439817" cy="307777"/>
          </a:xfrm>
          <a:prstGeom prst="rect">
            <a:avLst/>
          </a:prstGeom>
          <a:noFill/>
        </p:spPr>
        <p:txBody>
          <a:bodyPr wrap="square" rtlCol="0">
            <a:spAutoFit/>
          </a:bodyPr>
          <a:lstStyle/>
          <a:p>
            <a:r>
              <a:rPr lang="en-GB" sz="1400" dirty="0">
                <a:latin typeface="Gill Sans MT" panose="020B0502020104020203" pitchFamily="34" charset="0"/>
              </a:rPr>
              <a:t>Kevin Feeney   Pieter Francois  Harvey Whitehouse   Peter Turchin</a:t>
            </a:r>
          </a:p>
        </p:txBody>
      </p:sp>
      <p:sp>
        <p:nvSpPr>
          <p:cNvPr id="15" name="TextBox 14"/>
          <p:cNvSpPr txBox="1"/>
          <p:nvPr/>
        </p:nvSpPr>
        <p:spPr>
          <a:xfrm rot="16200000">
            <a:off x="-48375" y="1919132"/>
            <a:ext cx="1004782" cy="338554"/>
          </a:xfrm>
          <a:prstGeom prst="rect">
            <a:avLst/>
          </a:prstGeom>
          <a:noFill/>
        </p:spPr>
        <p:txBody>
          <a:bodyPr wrap="square" rtlCol="0">
            <a:spAutoFit/>
          </a:bodyPr>
          <a:lstStyle/>
          <a:p>
            <a:r>
              <a:rPr lang="en-GB" sz="1600" dirty="0">
                <a:latin typeface="Gill Sans MT" panose="020B0502020104020203" pitchFamily="34" charset="0"/>
              </a:rPr>
              <a:t>Directors</a:t>
            </a:r>
          </a:p>
        </p:txBody>
      </p:sp>
      <p:sp>
        <p:nvSpPr>
          <p:cNvPr id="16" name="TextBox 15"/>
          <p:cNvSpPr txBox="1"/>
          <p:nvPr/>
        </p:nvSpPr>
        <p:spPr>
          <a:xfrm>
            <a:off x="526932" y="3733800"/>
            <a:ext cx="1077720" cy="584775"/>
          </a:xfrm>
          <a:prstGeom prst="rect">
            <a:avLst/>
          </a:prstGeom>
          <a:noFill/>
        </p:spPr>
        <p:txBody>
          <a:bodyPr wrap="square" rtlCol="0">
            <a:spAutoFit/>
          </a:bodyPr>
          <a:lstStyle/>
          <a:p>
            <a:r>
              <a:rPr lang="en-GB" sz="1600" dirty="0">
                <a:latin typeface="Gill Sans MT" panose="020B0502020104020203" pitchFamily="34" charset="0"/>
              </a:rPr>
              <a:t>Project Manager</a:t>
            </a:r>
          </a:p>
        </p:txBody>
      </p:sp>
      <p:sp>
        <p:nvSpPr>
          <p:cNvPr id="17" name="TextBox 16"/>
          <p:cNvSpPr txBox="1"/>
          <p:nvPr/>
        </p:nvSpPr>
        <p:spPr>
          <a:xfrm>
            <a:off x="6213688" y="3852446"/>
            <a:ext cx="1946133" cy="338554"/>
          </a:xfrm>
          <a:prstGeom prst="rect">
            <a:avLst/>
          </a:prstGeom>
          <a:noFill/>
        </p:spPr>
        <p:txBody>
          <a:bodyPr wrap="square" rtlCol="0">
            <a:spAutoFit/>
          </a:bodyPr>
          <a:lstStyle/>
          <a:p>
            <a:r>
              <a:rPr lang="en-GB" sz="1600" dirty="0">
                <a:latin typeface="Gill Sans MT" panose="020B0502020104020203" pitchFamily="34" charset="0"/>
              </a:rPr>
              <a:t>Research Assistants</a:t>
            </a:r>
          </a:p>
        </p:txBody>
      </p:sp>
      <p:pic>
        <p:nvPicPr>
          <p:cNvPr id="3076" name="Picture 4" descr="http://www.logospike.com/wp-content/uploads/2015/04/Trinity_College_Dublin_Logo_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 y="3119824"/>
            <a:ext cx="1034159" cy="5812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ossi.chemistry.uconn.edu/images/Logo-Center-1Line-281.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50415" y="3141936"/>
            <a:ext cx="1094059" cy="3891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upload.wikimedia.org/wikipedia/en/thumb/2/2f/University_of_Oxford.svg/1280px-University_of_Oxford.sv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56481" y="3141935"/>
            <a:ext cx="1514454" cy="46498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evolution-institute.org/wp-content/uploads/2015/03/Hoyer_photo-360x360.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71949" y="4325690"/>
            <a:ext cx="681797" cy="894977"/>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66745" y="4325690"/>
            <a:ext cx="585435" cy="89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7" name="Picture 25" descr="https://0.academia-photos.com/445798/144210/167427/s200_alessio.palmisano.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759821" y="4325691"/>
            <a:ext cx="687148" cy="894976"/>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https://www.icea.ox.ac.uk/typo3temp/pics/5b328b8c12.jpe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3461435" y="4325691"/>
            <a:ext cx="623851" cy="89497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A4A63D3-4816-40FA-AA49-096431404A57}"/>
              </a:ext>
            </a:extLst>
          </p:cNvPr>
          <p:cNvSpPr txBox="1"/>
          <p:nvPr/>
        </p:nvSpPr>
        <p:spPr>
          <a:xfrm>
            <a:off x="2279532" y="4004846"/>
            <a:ext cx="1077720" cy="338554"/>
          </a:xfrm>
          <a:prstGeom prst="rect">
            <a:avLst/>
          </a:prstGeom>
          <a:noFill/>
        </p:spPr>
        <p:txBody>
          <a:bodyPr wrap="square" rtlCol="0">
            <a:spAutoFit/>
          </a:bodyPr>
          <a:lstStyle/>
          <a:p>
            <a:r>
              <a:rPr lang="en-GB" sz="1600" dirty="0">
                <a:latin typeface="Gill Sans MT" panose="020B0502020104020203" pitchFamily="34" charset="0"/>
              </a:rPr>
              <a:t>Post-docs</a:t>
            </a:r>
          </a:p>
        </p:txBody>
      </p:sp>
      <p:pic>
        <p:nvPicPr>
          <p:cNvPr id="34" name="Shape 85">
            <a:extLst>
              <a:ext uri="{FF2B5EF4-FFF2-40B4-BE49-F238E27FC236}">
                <a16:creationId xmlns:a16="http://schemas.microsoft.com/office/drawing/2014/main" id="{176DD890-D1B5-4493-86C1-2BC5DFDC352A}"/>
              </a:ext>
            </a:extLst>
          </p:cNvPr>
          <p:cNvPicPr preferRelativeResize="0"/>
          <p:nvPr/>
        </p:nvPicPr>
        <p:blipFill>
          <a:blip r:embed="rId14">
            <a:alphaModFix/>
          </a:blip>
          <a:stretch>
            <a:fillRect/>
          </a:stretch>
        </p:blipFill>
        <p:spPr>
          <a:xfrm>
            <a:off x="4115194" y="4343400"/>
            <a:ext cx="740848" cy="726177"/>
          </a:xfrm>
          <a:prstGeom prst="rect">
            <a:avLst/>
          </a:prstGeom>
          <a:noFill/>
          <a:ln>
            <a:noFill/>
          </a:ln>
          <a:effectLst>
            <a:outerShdw blurRad="57150" dist="19050" dir="5400000" algn="bl" rotWithShape="0">
              <a:srgbClr val="000000">
                <a:alpha val="50000"/>
              </a:srgbClr>
            </a:outerShdw>
          </a:effectLst>
        </p:spPr>
      </p:pic>
      <p:pic>
        <p:nvPicPr>
          <p:cNvPr id="35" name="Shape 118">
            <a:extLst>
              <a:ext uri="{FF2B5EF4-FFF2-40B4-BE49-F238E27FC236}">
                <a16:creationId xmlns:a16="http://schemas.microsoft.com/office/drawing/2014/main" id="{7D3BF5B5-294A-41D7-AD19-18EBD8DC200B}"/>
              </a:ext>
            </a:extLst>
          </p:cNvPr>
          <p:cNvPicPr preferRelativeResize="0"/>
          <p:nvPr/>
        </p:nvPicPr>
        <p:blipFill rotWithShape="1">
          <a:blip r:embed="rId15">
            <a:alphaModFix/>
          </a:blip>
          <a:srcRect r="-9277" b="7927"/>
          <a:stretch/>
        </p:blipFill>
        <p:spPr>
          <a:xfrm>
            <a:off x="4890361" y="4343400"/>
            <a:ext cx="559294" cy="726177"/>
          </a:xfrm>
          <a:prstGeom prst="rect">
            <a:avLst/>
          </a:prstGeom>
          <a:noFill/>
          <a:ln>
            <a:noFill/>
          </a:ln>
          <a:effectLst>
            <a:outerShdw blurRad="57150" dist="19050" dir="5400000" algn="bl" rotWithShape="0">
              <a:srgbClr val="000000">
                <a:alpha val="51000"/>
              </a:srgbClr>
            </a:outerShdw>
          </a:effectLst>
        </p:spPr>
      </p:pic>
      <p:pic>
        <p:nvPicPr>
          <p:cNvPr id="37" name="Shape 84">
            <a:extLst>
              <a:ext uri="{FF2B5EF4-FFF2-40B4-BE49-F238E27FC236}">
                <a16:creationId xmlns:a16="http://schemas.microsoft.com/office/drawing/2014/main" id="{2C92D4B3-42DE-476D-B52B-F5CF98C7FF39}"/>
              </a:ext>
            </a:extLst>
          </p:cNvPr>
          <p:cNvPicPr preferRelativeResize="0"/>
          <p:nvPr/>
        </p:nvPicPr>
        <p:blipFill rotWithShape="1">
          <a:blip r:embed="rId16">
            <a:alphaModFix/>
          </a:blip>
          <a:srcRect b="2210"/>
          <a:stretch/>
        </p:blipFill>
        <p:spPr>
          <a:xfrm>
            <a:off x="6755746" y="4762060"/>
            <a:ext cx="515361" cy="380551"/>
          </a:xfrm>
          <a:prstGeom prst="rect">
            <a:avLst/>
          </a:prstGeom>
          <a:noFill/>
          <a:ln>
            <a:noFill/>
          </a:ln>
          <a:effectLst>
            <a:outerShdw blurRad="57150" dist="19050" dir="5400000" algn="bl" rotWithShape="0">
              <a:srgbClr val="000000">
                <a:alpha val="50000"/>
              </a:srgbClr>
            </a:outerShdw>
          </a:effectLst>
        </p:spPr>
      </p:pic>
      <p:pic>
        <p:nvPicPr>
          <p:cNvPr id="38" name="Shape 108" descr="Jenny Reddish">
            <a:extLst>
              <a:ext uri="{FF2B5EF4-FFF2-40B4-BE49-F238E27FC236}">
                <a16:creationId xmlns:a16="http://schemas.microsoft.com/office/drawing/2014/main" id="{7D9739C7-4112-41CF-9C36-9386A98CE87E}"/>
              </a:ext>
            </a:extLst>
          </p:cNvPr>
          <p:cNvPicPr preferRelativeResize="0"/>
          <p:nvPr/>
        </p:nvPicPr>
        <p:blipFill rotWithShape="1">
          <a:blip r:embed="rId17">
            <a:alphaModFix/>
          </a:blip>
          <a:srcRect/>
          <a:stretch/>
        </p:blipFill>
        <p:spPr>
          <a:xfrm>
            <a:off x="6349359" y="4225506"/>
            <a:ext cx="437760" cy="382126"/>
          </a:xfrm>
          <a:prstGeom prst="rect">
            <a:avLst/>
          </a:prstGeom>
          <a:noFill/>
          <a:ln>
            <a:noFill/>
          </a:ln>
          <a:effectLst>
            <a:outerShdw blurRad="57150" dist="19050" dir="5400000" algn="bl" rotWithShape="0">
              <a:srgbClr val="000000">
                <a:alpha val="50000"/>
              </a:srgbClr>
            </a:outerShdw>
          </a:effectLst>
        </p:spPr>
      </p:pic>
      <p:pic>
        <p:nvPicPr>
          <p:cNvPr id="39" name="Shape 109" descr="Edward Turner">
            <a:extLst>
              <a:ext uri="{FF2B5EF4-FFF2-40B4-BE49-F238E27FC236}">
                <a16:creationId xmlns:a16="http://schemas.microsoft.com/office/drawing/2014/main" id="{BDD5005B-51A9-49A8-A7EF-EA583B2500BE}"/>
              </a:ext>
            </a:extLst>
          </p:cNvPr>
          <p:cNvPicPr preferRelativeResize="0"/>
          <p:nvPr/>
        </p:nvPicPr>
        <p:blipFill rotWithShape="1">
          <a:blip r:embed="rId18">
            <a:alphaModFix/>
          </a:blip>
          <a:srcRect/>
          <a:stretch/>
        </p:blipFill>
        <p:spPr>
          <a:xfrm>
            <a:off x="5944359" y="4231884"/>
            <a:ext cx="437760" cy="382126"/>
          </a:xfrm>
          <a:prstGeom prst="rect">
            <a:avLst/>
          </a:prstGeom>
          <a:noFill/>
          <a:ln>
            <a:noFill/>
          </a:ln>
          <a:effectLst>
            <a:outerShdw blurRad="57150" dist="19050" dir="5400000" algn="bl" rotWithShape="0">
              <a:srgbClr val="000000">
                <a:alpha val="50000"/>
              </a:srgbClr>
            </a:outerShdw>
          </a:effectLst>
        </p:spPr>
      </p:pic>
      <p:pic>
        <p:nvPicPr>
          <p:cNvPr id="40" name="Shape 110" descr="Agathe Ducrayon">
            <a:extLst>
              <a:ext uri="{FF2B5EF4-FFF2-40B4-BE49-F238E27FC236}">
                <a16:creationId xmlns:a16="http://schemas.microsoft.com/office/drawing/2014/main" id="{BE5B954A-F84E-40CF-BA5C-250132D8908D}"/>
              </a:ext>
            </a:extLst>
          </p:cNvPr>
          <p:cNvPicPr preferRelativeResize="0"/>
          <p:nvPr/>
        </p:nvPicPr>
        <p:blipFill rotWithShape="1">
          <a:blip r:embed="rId19">
            <a:alphaModFix/>
          </a:blip>
          <a:srcRect/>
          <a:stretch/>
        </p:blipFill>
        <p:spPr>
          <a:xfrm>
            <a:off x="7963058" y="4232491"/>
            <a:ext cx="437760" cy="382126"/>
          </a:xfrm>
          <a:prstGeom prst="rect">
            <a:avLst/>
          </a:prstGeom>
          <a:noFill/>
          <a:ln>
            <a:noFill/>
          </a:ln>
          <a:effectLst>
            <a:outerShdw blurRad="57150" dist="19050" dir="5400000" algn="bl" rotWithShape="0">
              <a:srgbClr val="000000">
                <a:alpha val="50000"/>
              </a:srgbClr>
            </a:outerShdw>
          </a:effectLst>
        </p:spPr>
      </p:pic>
      <p:pic>
        <p:nvPicPr>
          <p:cNvPr id="41" name="Shape 120">
            <a:extLst>
              <a:ext uri="{FF2B5EF4-FFF2-40B4-BE49-F238E27FC236}">
                <a16:creationId xmlns:a16="http://schemas.microsoft.com/office/drawing/2014/main" id="{32E7B09D-4A15-45DE-A22D-173AFD58F5B2}"/>
              </a:ext>
            </a:extLst>
          </p:cNvPr>
          <p:cNvPicPr preferRelativeResize="0"/>
          <p:nvPr/>
        </p:nvPicPr>
        <p:blipFill>
          <a:blip r:embed="rId20">
            <a:alphaModFix/>
          </a:blip>
          <a:stretch>
            <a:fillRect/>
          </a:stretch>
        </p:blipFill>
        <p:spPr>
          <a:xfrm>
            <a:off x="7949119" y="4748720"/>
            <a:ext cx="467896" cy="408432"/>
          </a:xfrm>
          <a:prstGeom prst="rect">
            <a:avLst/>
          </a:prstGeom>
          <a:noFill/>
          <a:ln>
            <a:noFill/>
          </a:ln>
          <a:effectLst>
            <a:outerShdw blurRad="57150" dist="19050" dir="5400000" algn="bl" rotWithShape="0">
              <a:srgbClr val="000000">
                <a:alpha val="50000"/>
              </a:srgbClr>
            </a:outerShdw>
          </a:effectLst>
        </p:spPr>
      </p:pic>
      <p:pic>
        <p:nvPicPr>
          <p:cNvPr id="42" name="Shape 121">
            <a:extLst>
              <a:ext uri="{FF2B5EF4-FFF2-40B4-BE49-F238E27FC236}">
                <a16:creationId xmlns:a16="http://schemas.microsoft.com/office/drawing/2014/main" id="{FC9CBD64-E05C-4E1B-9DF1-E348238930E6}"/>
              </a:ext>
            </a:extLst>
          </p:cNvPr>
          <p:cNvPicPr preferRelativeResize="0"/>
          <p:nvPr/>
        </p:nvPicPr>
        <p:blipFill>
          <a:blip r:embed="rId21">
            <a:alphaModFix/>
          </a:blip>
          <a:stretch>
            <a:fillRect/>
          </a:stretch>
        </p:blipFill>
        <p:spPr>
          <a:xfrm>
            <a:off x="6745303" y="4211570"/>
            <a:ext cx="467896" cy="408432"/>
          </a:xfrm>
          <a:prstGeom prst="rect">
            <a:avLst/>
          </a:prstGeom>
          <a:noFill/>
          <a:ln>
            <a:noFill/>
          </a:ln>
          <a:effectLst>
            <a:outerShdw blurRad="57150" dist="19050" dir="5400000" algn="bl" rotWithShape="0">
              <a:srgbClr val="000000">
                <a:alpha val="50000"/>
              </a:srgbClr>
            </a:outerShdw>
          </a:effectLst>
        </p:spPr>
      </p:pic>
      <p:pic>
        <p:nvPicPr>
          <p:cNvPr id="43" name="Shape 122">
            <a:extLst>
              <a:ext uri="{FF2B5EF4-FFF2-40B4-BE49-F238E27FC236}">
                <a16:creationId xmlns:a16="http://schemas.microsoft.com/office/drawing/2014/main" id="{00C7D2A2-427F-410A-9A64-3D5E45AFE3F7}"/>
              </a:ext>
            </a:extLst>
          </p:cNvPr>
          <p:cNvPicPr preferRelativeResize="0"/>
          <p:nvPr/>
        </p:nvPicPr>
        <p:blipFill>
          <a:blip r:embed="rId22">
            <a:alphaModFix/>
          </a:blip>
          <a:stretch>
            <a:fillRect/>
          </a:stretch>
        </p:blipFill>
        <p:spPr>
          <a:xfrm>
            <a:off x="7177284" y="4211570"/>
            <a:ext cx="467896" cy="408432"/>
          </a:xfrm>
          <a:prstGeom prst="rect">
            <a:avLst/>
          </a:prstGeom>
          <a:noFill/>
          <a:ln>
            <a:noFill/>
          </a:ln>
          <a:effectLst>
            <a:outerShdw blurRad="57150" dist="19050" dir="5400000" algn="bl" rotWithShape="0">
              <a:srgbClr val="000000">
                <a:alpha val="50000"/>
              </a:srgbClr>
            </a:outerShdw>
          </a:effectLst>
        </p:spPr>
      </p:pic>
      <p:pic>
        <p:nvPicPr>
          <p:cNvPr id="44" name="Shape 124">
            <a:extLst>
              <a:ext uri="{FF2B5EF4-FFF2-40B4-BE49-F238E27FC236}">
                <a16:creationId xmlns:a16="http://schemas.microsoft.com/office/drawing/2014/main" id="{A38F9A2B-E597-47CA-A2DF-EFBB9D96AD34}"/>
              </a:ext>
            </a:extLst>
          </p:cNvPr>
          <p:cNvPicPr preferRelativeResize="0"/>
          <p:nvPr/>
        </p:nvPicPr>
        <p:blipFill>
          <a:blip r:embed="rId23">
            <a:alphaModFix/>
          </a:blip>
          <a:stretch>
            <a:fillRect/>
          </a:stretch>
        </p:blipFill>
        <p:spPr>
          <a:xfrm>
            <a:off x="5930419" y="4762060"/>
            <a:ext cx="467896" cy="380551"/>
          </a:xfrm>
          <a:prstGeom prst="rect">
            <a:avLst/>
          </a:prstGeom>
          <a:noFill/>
          <a:ln>
            <a:noFill/>
          </a:ln>
          <a:effectLst>
            <a:outerShdw blurRad="57150" dist="19050" dir="5400000" algn="bl" rotWithShape="0">
              <a:srgbClr val="000000">
                <a:alpha val="50000"/>
              </a:srgbClr>
            </a:outerShdw>
          </a:effectLst>
        </p:spPr>
      </p:pic>
      <p:pic>
        <p:nvPicPr>
          <p:cNvPr id="45" name="Shape 125">
            <a:extLst>
              <a:ext uri="{FF2B5EF4-FFF2-40B4-BE49-F238E27FC236}">
                <a16:creationId xmlns:a16="http://schemas.microsoft.com/office/drawing/2014/main" id="{370AFC53-6596-4EE8-A7AE-755AE1DA0D22}"/>
              </a:ext>
            </a:extLst>
          </p:cNvPr>
          <p:cNvPicPr preferRelativeResize="0"/>
          <p:nvPr/>
        </p:nvPicPr>
        <p:blipFill>
          <a:blip r:embed="rId24">
            <a:alphaModFix/>
          </a:blip>
          <a:stretch>
            <a:fillRect/>
          </a:stretch>
        </p:blipFill>
        <p:spPr>
          <a:xfrm>
            <a:off x="6362240" y="4762060"/>
            <a:ext cx="439078" cy="383276"/>
          </a:xfrm>
          <a:prstGeom prst="rect">
            <a:avLst/>
          </a:prstGeom>
          <a:noFill/>
          <a:ln>
            <a:noFill/>
          </a:ln>
          <a:effectLst>
            <a:outerShdw blurRad="57150" dist="19050" dir="5400000" algn="bl" rotWithShape="0">
              <a:srgbClr val="000000">
                <a:alpha val="50000"/>
              </a:srgbClr>
            </a:outerShdw>
          </a:effectLst>
        </p:spPr>
      </p:pic>
      <p:pic>
        <p:nvPicPr>
          <p:cNvPr id="46" name="Shape 126">
            <a:extLst>
              <a:ext uri="{FF2B5EF4-FFF2-40B4-BE49-F238E27FC236}">
                <a16:creationId xmlns:a16="http://schemas.microsoft.com/office/drawing/2014/main" id="{3CC682E0-A04D-48BF-9402-99D24BCC3528}"/>
              </a:ext>
            </a:extLst>
          </p:cNvPr>
          <p:cNvPicPr preferRelativeResize="0"/>
          <p:nvPr/>
        </p:nvPicPr>
        <p:blipFill rotWithShape="1">
          <a:blip r:embed="rId25">
            <a:alphaModFix/>
          </a:blip>
          <a:srcRect b="8858"/>
          <a:stretch/>
        </p:blipFill>
        <p:spPr>
          <a:xfrm>
            <a:off x="7177284" y="4763503"/>
            <a:ext cx="437760" cy="380551"/>
          </a:xfrm>
          <a:prstGeom prst="rect">
            <a:avLst/>
          </a:prstGeom>
          <a:noFill/>
          <a:ln>
            <a:noFill/>
          </a:ln>
          <a:effectLst>
            <a:outerShdw blurRad="57150" dist="19050" dir="5400000" algn="bl" rotWithShape="0">
              <a:srgbClr val="000000">
                <a:alpha val="50000"/>
              </a:srgbClr>
            </a:outerShdw>
          </a:effectLst>
        </p:spPr>
      </p:pic>
      <p:pic>
        <p:nvPicPr>
          <p:cNvPr id="47" name="Shape 127">
            <a:extLst>
              <a:ext uri="{FF2B5EF4-FFF2-40B4-BE49-F238E27FC236}">
                <a16:creationId xmlns:a16="http://schemas.microsoft.com/office/drawing/2014/main" id="{3E6CF77B-236B-4EF8-B8D6-28E22D516BC6}"/>
              </a:ext>
            </a:extLst>
          </p:cNvPr>
          <p:cNvPicPr preferRelativeResize="0"/>
          <p:nvPr/>
        </p:nvPicPr>
        <p:blipFill>
          <a:blip r:embed="rId26">
            <a:alphaModFix/>
          </a:blip>
          <a:stretch>
            <a:fillRect/>
          </a:stretch>
        </p:blipFill>
        <p:spPr>
          <a:xfrm>
            <a:off x="7558059" y="4761225"/>
            <a:ext cx="437760" cy="382126"/>
          </a:xfrm>
          <a:prstGeom prst="rect">
            <a:avLst/>
          </a:prstGeom>
          <a:noFill/>
          <a:ln>
            <a:noFill/>
          </a:ln>
          <a:effectLst>
            <a:outerShdw blurRad="57150" dist="19050" dir="5400000" algn="bl" rotWithShape="0">
              <a:srgbClr val="000000">
                <a:alpha val="50000"/>
              </a:srgbClr>
            </a:outerShdw>
          </a:effectLst>
        </p:spPr>
      </p:pic>
      <p:pic>
        <p:nvPicPr>
          <p:cNvPr id="48" name="Shape 128" descr="Greine Jordan">
            <a:extLst>
              <a:ext uri="{FF2B5EF4-FFF2-40B4-BE49-F238E27FC236}">
                <a16:creationId xmlns:a16="http://schemas.microsoft.com/office/drawing/2014/main" id="{C3DD8BC1-E813-460A-A7D4-116866BF1692}"/>
              </a:ext>
            </a:extLst>
          </p:cNvPr>
          <p:cNvPicPr preferRelativeResize="0"/>
          <p:nvPr/>
        </p:nvPicPr>
        <p:blipFill rotWithShape="1">
          <a:blip r:embed="rId27">
            <a:alphaModFix/>
          </a:blip>
          <a:srcRect/>
          <a:stretch/>
        </p:blipFill>
        <p:spPr>
          <a:xfrm>
            <a:off x="7574128" y="4231885"/>
            <a:ext cx="439078" cy="383276"/>
          </a:xfrm>
          <a:prstGeom prst="rect">
            <a:avLst/>
          </a:prstGeom>
          <a:noFill/>
          <a:ln>
            <a:noFill/>
          </a:ln>
          <a:effectLst>
            <a:outerShdw blurRad="57150" dist="19050" dir="5400000" algn="bl" rotWithShape="0">
              <a:srgbClr val="000000">
                <a:alpha val="50000"/>
              </a:srgbClr>
            </a:outerShdw>
          </a:effectLst>
        </p:spPr>
      </p:pic>
      <p:pic>
        <p:nvPicPr>
          <p:cNvPr id="50" name="Shape 112">
            <a:extLst>
              <a:ext uri="{FF2B5EF4-FFF2-40B4-BE49-F238E27FC236}">
                <a16:creationId xmlns:a16="http://schemas.microsoft.com/office/drawing/2014/main" id="{86D825BE-9FF0-4C23-AE5C-3B3CE77A7FB6}"/>
              </a:ext>
            </a:extLst>
          </p:cNvPr>
          <p:cNvPicPr preferRelativeResize="0"/>
          <p:nvPr/>
        </p:nvPicPr>
        <p:blipFill>
          <a:blip r:embed="rId28">
            <a:alphaModFix/>
          </a:blip>
          <a:stretch>
            <a:fillRect/>
          </a:stretch>
        </p:blipFill>
        <p:spPr>
          <a:xfrm>
            <a:off x="8199262" y="1447803"/>
            <a:ext cx="691702" cy="703102"/>
          </a:xfrm>
          <a:prstGeom prst="rect">
            <a:avLst/>
          </a:prstGeom>
          <a:noFill/>
          <a:ln>
            <a:noFill/>
          </a:ln>
          <a:effectLst>
            <a:outerShdw blurRad="57150" dist="19050" dir="5400000" algn="bl" rotWithShape="0">
              <a:srgbClr val="000000">
                <a:alpha val="50000"/>
              </a:srgbClr>
            </a:outerShdw>
          </a:effectLst>
        </p:spPr>
      </p:pic>
      <p:pic>
        <p:nvPicPr>
          <p:cNvPr id="52" name="Shape 117">
            <a:extLst>
              <a:ext uri="{FF2B5EF4-FFF2-40B4-BE49-F238E27FC236}">
                <a16:creationId xmlns:a16="http://schemas.microsoft.com/office/drawing/2014/main" id="{A362A05A-9D8C-4E7A-B34E-4927005DE289}"/>
              </a:ext>
            </a:extLst>
          </p:cNvPr>
          <p:cNvPicPr preferRelativeResize="0"/>
          <p:nvPr/>
        </p:nvPicPr>
        <p:blipFill>
          <a:blip r:embed="rId29">
            <a:alphaModFix/>
          </a:blip>
          <a:stretch>
            <a:fillRect/>
          </a:stretch>
        </p:blipFill>
        <p:spPr>
          <a:xfrm>
            <a:off x="8121637" y="2209800"/>
            <a:ext cx="775606" cy="639621"/>
          </a:xfrm>
          <a:prstGeom prst="rect">
            <a:avLst/>
          </a:prstGeom>
          <a:noFill/>
          <a:ln>
            <a:noFill/>
          </a:ln>
          <a:effectLst>
            <a:outerShdw blurRad="57150" dist="19050" dir="5400000" algn="bl" rotWithShape="0">
              <a:srgbClr val="000000">
                <a:alpha val="50000"/>
              </a:srgbClr>
            </a:outerShdw>
          </a:effectLst>
        </p:spPr>
      </p:pic>
      <p:pic>
        <p:nvPicPr>
          <p:cNvPr id="53" name="Shape 129">
            <a:extLst>
              <a:ext uri="{FF2B5EF4-FFF2-40B4-BE49-F238E27FC236}">
                <a16:creationId xmlns:a16="http://schemas.microsoft.com/office/drawing/2014/main" id="{7FEE9211-F66A-4E17-8F0D-1409BA9F25C9}"/>
              </a:ext>
            </a:extLst>
          </p:cNvPr>
          <p:cNvPicPr preferRelativeResize="0"/>
          <p:nvPr/>
        </p:nvPicPr>
        <p:blipFill>
          <a:blip r:embed="rId30">
            <a:alphaModFix/>
          </a:blip>
          <a:stretch>
            <a:fillRect/>
          </a:stretch>
        </p:blipFill>
        <p:spPr>
          <a:xfrm>
            <a:off x="7459369" y="2205585"/>
            <a:ext cx="625754" cy="621392"/>
          </a:xfrm>
          <a:prstGeom prst="rect">
            <a:avLst/>
          </a:prstGeom>
          <a:noFill/>
          <a:ln>
            <a:noFill/>
          </a:ln>
          <a:effectLst>
            <a:outerShdw blurRad="57150" dist="19050" dir="5400000" algn="bl" rotWithShape="0">
              <a:srgbClr val="000000">
                <a:alpha val="50000"/>
              </a:srgbClr>
            </a:outerShdw>
          </a:effectLst>
        </p:spPr>
      </p:pic>
      <p:sp>
        <p:nvSpPr>
          <p:cNvPr id="54" name="TextBox 53">
            <a:extLst>
              <a:ext uri="{FF2B5EF4-FFF2-40B4-BE49-F238E27FC236}">
                <a16:creationId xmlns:a16="http://schemas.microsoft.com/office/drawing/2014/main" id="{CA329CDB-77E3-4205-B285-E1C1AD4A6DE3}"/>
              </a:ext>
            </a:extLst>
          </p:cNvPr>
          <p:cNvSpPr txBox="1"/>
          <p:nvPr/>
        </p:nvSpPr>
        <p:spPr>
          <a:xfrm rot="16200000">
            <a:off x="5603407" y="1920332"/>
            <a:ext cx="1588419" cy="338554"/>
          </a:xfrm>
          <a:prstGeom prst="rect">
            <a:avLst/>
          </a:prstGeom>
          <a:noFill/>
        </p:spPr>
        <p:txBody>
          <a:bodyPr wrap="square" rtlCol="0">
            <a:spAutoFit/>
          </a:bodyPr>
          <a:lstStyle/>
          <a:p>
            <a:r>
              <a:rPr lang="en-GB" sz="1600" dirty="0">
                <a:latin typeface="Gill Sans MT" panose="020B0502020104020203" pitchFamily="34" charset="0"/>
              </a:rPr>
              <a:t>Domain Experts</a:t>
            </a:r>
          </a:p>
        </p:txBody>
      </p:sp>
      <p:pic>
        <p:nvPicPr>
          <p:cNvPr id="55" name="Shape 130">
            <a:extLst>
              <a:ext uri="{FF2B5EF4-FFF2-40B4-BE49-F238E27FC236}">
                <a16:creationId xmlns:a16="http://schemas.microsoft.com/office/drawing/2014/main" id="{DD7CD65D-2760-4AE0-938F-67B643FF08FE}"/>
              </a:ext>
            </a:extLst>
          </p:cNvPr>
          <p:cNvPicPr preferRelativeResize="0"/>
          <p:nvPr/>
        </p:nvPicPr>
        <p:blipFill>
          <a:blip r:embed="rId31">
            <a:alphaModFix/>
          </a:blip>
          <a:stretch>
            <a:fillRect/>
          </a:stretch>
        </p:blipFill>
        <p:spPr>
          <a:xfrm>
            <a:off x="2203200" y="4320876"/>
            <a:ext cx="583680" cy="812112"/>
          </a:xfrm>
          <a:prstGeom prst="rect">
            <a:avLst/>
          </a:prstGeom>
          <a:noFill/>
          <a:ln>
            <a:noFill/>
          </a:ln>
          <a:effectLst>
            <a:outerShdw blurRad="57150" dist="19050" dir="5400000" algn="bl" rotWithShape="0">
              <a:srgbClr val="000000">
                <a:alpha val="50000"/>
              </a:srgbClr>
            </a:outerShdw>
          </a:effectLst>
        </p:spPr>
      </p:pic>
      <p:pic>
        <p:nvPicPr>
          <p:cNvPr id="18" name="Picture 17">
            <a:extLst>
              <a:ext uri="{FF2B5EF4-FFF2-40B4-BE49-F238E27FC236}">
                <a16:creationId xmlns:a16="http://schemas.microsoft.com/office/drawing/2014/main" id="{2D1D1CB3-1DDF-43E8-A2EF-76468700F1C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391400" y="1447800"/>
            <a:ext cx="718950" cy="718950"/>
          </a:xfrm>
          <a:prstGeom prst="rect">
            <a:avLst/>
          </a:prstGeom>
        </p:spPr>
      </p:pic>
      <p:pic>
        <p:nvPicPr>
          <p:cNvPr id="20" name="Picture 19">
            <a:extLst>
              <a:ext uri="{FF2B5EF4-FFF2-40B4-BE49-F238E27FC236}">
                <a16:creationId xmlns:a16="http://schemas.microsoft.com/office/drawing/2014/main" id="{B21BD48F-57FF-471D-A5A9-0102113A0D6C}"/>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629400" y="2209800"/>
            <a:ext cx="741274" cy="741274"/>
          </a:xfrm>
          <a:prstGeom prst="rect">
            <a:avLst/>
          </a:prstGeom>
        </p:spPr>
      </p:pic>
      <p:pic>
        <p:nvPicPr>
          <p:cNvPr id="51" name="Picture 50" descr="Image result for tom currie">
            <a:extLst>
              <a:ext uri="{FF2B5EF4-FFF2-40B4-BE49-F238E27FC236}">
                <a16:creationId xmlns:a16="http://schemas.microsoft.com/office/drawing/2014/main" id="{74AAB399-C2B1-4DE3-8F01-0E811A4986AB}"/>
              </a:ext>
            </a:extLst>
          </p:cNvPr>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636582" y="1447800"/>
            <a:ext cx="754818" cy="726178"/>
          </a:xfrm>
          <a:prstGeom prst="rect">
            <a:avLst/>
          </a:prstGeom>
          <a:noFill/>
          <a:ln>
            <a:noFill/>
          </a:ln>
        </p:spPr>
      </p:pic>
    </p:spTree>
    <p:extLst>
      <p:ext uri="{BB962C8B-B14F-4D97-AF65-F5344CB8AC3E}">
        <p14:creationId xmlns:p14="http://schemas.microsoft.com/office/powerpoint/2010/main" val="2102698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http://evolution-institute.org/sites/default/files/image/sesha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685800" cy="154305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24" name="Picture 4" descr="http://evolution-institute.org/sites/default/files/220px-Seshat.svg_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09880"/>
            <a:ext cx="685800" cy="15430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600200" y="313174"/>
            <a:ext cx="6172200" cy="523220"/>
          </a:xfrm>
          <a:prstGeom prst="rect">
            <a:avLst/>
          </a:prstGeom>
        </p:spPr>
        <p:txBody>
          <a:bodyPr wrap="square">
            <a:spAutoFit/>
          </a:bodyPr>
          <a:lstStyle/>
          <a:p>
            <a:r>
              <a:rPr lang="en-US" sz="2800" b="1">
                <a:solidFill>
                  <a:srgbClr val="CC6600"/>
                </a:solidFill>
              </a:rPr>
              <a:t>SESHAT: Global History Databank</a:t>
            </a:r>
          </a:p>
        </p:txBody>
      </p:sp>
      <p:sp>
        <p:nvSpPr>
          <p:cNvPr id="4" name="Rectangle 3"/>
          <p:cNvSpPr/>
          <p:nvPr/>
        </p:nvSpPr>
        <p:spPr>
          <a:xfrm>
            <a:off x="1219200" y="1129605"/>
            <a:ext cx="4800600" cy="2800767"/>
          </a:xfrm>
          <a:prstGeom prst="rect">
            <a:avLst/>
          </a:prstGeom>
        </p:spPr>
        <p:txBody>
          <a:bodyPr wrap="square">
            <a:spAutoFit/>
          </a:bodyPr>
          <a:lstStyle/>
          <a:p>
            <a:r>
              <a:rPr lang="en-US" sz="4000" b="1">
                <a:solidFill>
                  <a:srgbClr val="C00000"/>
                </a:solidFill>
              </a:rPr>
              <a:t>Acknowledgments</a:t>
            </a:r>
            <a:endParaRPr lang="en-US" sz="3200" b="1">
              <a:solidFill>
                <a:srgbClr val="C00000"/>
              </a:solidFill>
            </a:endParaRPr>
          </a:p>
          <a:p>
            <a:endParaRPr lang="en-US" sz="2800" b="1"/>
          </a:p>
          <a:p>
            <a:r>
              <a:rPr lang="en-US" sz="2400"/>
              <a:t>Bernard Winograd</a:t>
            </a:r>
          </a:p>
          <a:p>
            <a:r>
              <a:rPr lang="en-US" sz="2400"/>
              <a:t>Jim Bennett</a:t>
            </a:r>
            <a:endParaRPr lang="en-US" sz="2800"/>
          </a:p>
          <a:p>
            <a:endParaRPr lang="en-US" sz="2800" b="1"/>
          </a:p>
          <a:p>
            <a:r>
              <a:rPr lang="en-US" sz="3200" b="1" i="1"/>
              <a:t>Tricoastal Foundation </a:t>
            </a:r>
          </a:p>
        </p:txBody>
      </p:sp>
      <p:pic>
        <p:nvPicPr>
          <p:cNvPr id="133125" name="Picture 5" descr="C:\Users\Peter Turchin\Desktop\EI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5972382"/>
            <a:ext cx="5257800" cy="8856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utoShape 4" descr="data:image/jpeg;base64,/9j/4AAQSkZJRgABAQAAAQABAAD/2wCEAAkGBxQTEhQUExQWFRUXGBwUGBcYGBwfIBwXIB4cHh4cHBoeHSgkHh8lHR8fIzEhJykvLjIuGSAzOjMsPCgtLysBCgoKDgwOFxAQGDccHBwsLCwsLCw4KywsLCwsLCwsLCwsLCwsKywsLCwsLCwsLCwsLCwsLDcsLCwsLCw3NzcsLP/AABEIADYCDAMBIgACEQEDEQH/xAAbAAACAwEBAQAAAAAAAAAAAAAABgQFBwMBAv/EAEUQAAIBAgQDBgQDBQUHAwUAAAECAwQRAAUSIQYTMRYiQVFSlAcUYdIycYEjQpGhsRUkcnSyJTNTYnPB0XWDswgmNTZD/8QAFgEBAQEAAAAAAAAAAAAAAAAAAAEC/8QAHxEBAAIDAQEBAAMAAAAAAAAAAAJRARETMSFBA2Fx/9oADAMBAAIRAxEAPwBg+N0b09L81DNPHLrWPuTSKumx/wD5htN/ra+NByzLlp4uWrSOoudUsjO31u7kn+e2EP8A+oH/APF/+8n9Gxo1ShKMB1IIH6jEtWdZDWS5xUTyc2WKggk5cQiYoZ36lmdSG0AWIAtfWPqBI4u4fqKWNqugqZxJCpd4ZZXljkQA6u7IxswAuLHwt43xA+AtUFpJqV7LNBM2tNtQBtubde+GW/8Ay28sP/EFakVNPJIdKLG5Y/SxxP7EbhHPFraSKoTbWveHpcbMvj0N8I/G+WsmZ5dElTVolW83OVaiS3cCMAg1dwbkELbbpbrix+B1C8WVoXFuY7SL/hNgD+tr/rjh8SYBJmmSISwDPUAlSQfwxHYjcbjww/A8PlSmDkapQmnRqEr67Dx5t9V9ut74RPhNTO71sktRUzGCqlpYxJM7KI1tYlSbFt+tvD88OHZuPrzan3En/nCr8GogiZiguQuYTKCxJNgEG7Hcn6nrh+oufiPQaqKaYSzRPDFI6GKV03sDdgpAbp+8PPpfCr8NOKpoZBQZi55jBZKeWQkl1fcKXY965NlP0K9Rh1+IR/2ZXf5eT/ScUXEvBi1+X0zIdFTFCjwyDY6ggIUsNwLgG46Gxwz78V5neTA5pSLz6oJOk8jotRKF1x8rTpAbujvm4Gx22xoAxkHBnFElZmFFHUKUqqaOqimFuv8AuQp/PukH6i/QjGwDFwZL3G2Uy1VK1PEwTmsiyN4rFqBcr5ta9h5/TCD8UcrNDSxSU9TWB2lWMs1VM1xY32L2BNsa8TjMvjyf7lB/mF/ocSXhhNz7gMvFFJTT1POjkiqFWWpldGKsGsVdiB5ggbEYvPiBTXoamQPKjQwyzoY5HTvrGxW+gjUL/unbF/S/gX/CP6Yp+Oj/ALNr/wDKT/8Axvi4CRwNSJPlUVVWVVUCDJrkFVMuwlZVvpYX6AYauCslqaRqmKaaSeIyLJBJK+t9JWzKx2tYqNgLd646nCJwdwsavIo+XJIshkdgvNIjOmdu6V6WIF+m5xrZzCLmrDrHNZTIE8dANi1vAXNr/wDjEx4ZZn8U8rnR9dJU1MbmKaqdVmkIYRcu4VNeldiTsP3bW3w9cGZ6K2ignHV1swvezjZhewv3gfDEbNSDmdIpF709T/DVAD/XGb5XmD5VUZhlsX4pnVqMAXs8ulQfKyqQd/8Ah9epw8Bxznk8+Y0wjmmjpWqBRhUd05hV1Ezgra4u4jBubGM9DcY2KnowkYiDOVC6Ls7M1rWuXJuT9b3xlPxBy5aWoyKJDcRzruerESREsfqxuSfqca/fDH6MrynLdWdVdG09WYIoUdFNVNcMyoSb67nqdidsdVrJ8uzmno1nknpapdQWZy7xtZgdLtckXUHc23ItffHlLA78R1wjlaI8iIkqqsSNCbWYH+mGnK+Coo6s1ksstTUfhV5SLRrYjSiqAo2J3t+8fM3BY+MweFIJ4pp43klWFgk0iro3/cDab/W18aBkeXLBEEVpGB715JHka5Av3nJNvphB+Ox/u1L/AJlf6HGkwtZV/If0GGPcn4+a6mEiMjFgGUqSrFWAPkwNwfqN8ZfwflpnrMyp5airaOnlCx/3qYEDfYsHBP640rLMzjnDtE2oI7REjpqU2YA+Nj44zXhLKxPmWcgySx/trAxSFTuDvtsT+YOLkwusiyqSOtjqKWpmqaKVJIXWSV5BHIhPfDO1yNalPMFj4fhn55wxJV10ckkkkdPFCVUQyMjvI7d4M6sCECqhAHUnrtv24Nov7PoYaeeQahK8YYm+ppJnZBe27EML/W+Ge+GkZTUZVbPI6H5is+Xak55X5ua/M1uL69d+g6X8MMeUcHtS5kamOSSSF6cxMJZGkdXDKVCs7ElCNRt4G/ntW1Z/+6If/Tz/AK5MaNfE0rPK7NZcwzKSggkeGnpgGqZYzZ3fa0SN1QdQWG/dPTYmdxBwU5i1UdXVQ1Cd6MtUSujEfuyI7EEHpf8AI72sV34f1IhzzNIJO7JKwkQH94Alv46GVreV/I41RnFv54Y+mShwBxE1fSuk4MdTETBOq3U33AZbG4uPH1A22thBzPM6vK8wqJVkmnoYZY4JEllZ7CSJJP3rkWLGzeNgD54YvhInMq81qVH7KSoKo3npLE2+m/XF9k9Kk1XnEcih0eWFWU+Kmli64ej64pVKzL2ngqJEtE00UkMjLuFv3grDUARYqehv44uuGsuEFOiCSWS4DF5XLsWIFyWP9BYDwAxkVTJLkb1NHLdqCpWQwSG5KOyn8R8/Ajx2I8cbTl/+6j/wL/QYY9MpGMr+LqvBLSSRT1CGeoWORVnkC6QFFlQNZf0A3JONVxlnxyF/7OANj80LHyPd3/Triy8MLjPOB0eNo4KysiqCpeP++TG5HmjObrci5G/TcYtpM3aky1ais/3kcCGUXF2l0gFQel2c2H54jUOR1CZkk7zNPEKWSHvKi6HMkTdFtfUFPh+79cRPjPQvLlU4Q20FZWFvxIpuwP5Dvfmo/MRHDhHKJ62IVtZNLedQ8UEUrxpFEd12RhqYixufC31xVcRTVGSTR1AnmqKCV+XJFM7O0THfUjm7W0g7HxUjxGHTgPN0qcvppVK7xqrBf3XUAMtvCxB/S2F744Varlbx2vJLLFHEoFyzh1ewHXop/iPPBTHxPl61FMx5kselWlR4pWja+kkXKkXH0Nx0wv8Awjoy9FDVyTTyyyqwbmTOyga7d1GbSCNI3tfc+eL+hozDlqQsbtHSCMmxFysVibfpin+DUqnKKWxBsHBsb2Ottj9en8cWsohcRZC39p0iiepWGoE5kRamZf2irqGkB+4ov0Ww8MOOcZOtRGI2eVLHUGikdGuAQLspBI36Ha9sU2ezg5rlsY/Eq1EpH/LoC/xuemGottiDE+AuKamhljSukeSlqtRinldmKOrFLF2Oy93dfAsp8Thu+JFH36KRZqhDNVR0ziOeRVMZWVtgpABuo7w38Mcsl4ahzDJYYZh/xGRwN0fmyd4f0I8QSDhMp86qFko8srQefS10LI/XXCElUG/j1Wx8j5q2Hitlq8lSSFIC8wVNIDJNIrnSLDVIrBm+tzv1OM2+E1Ga2GqaonqmZJzEpFVMtlCqfBx4k741vVjLvgIf7vW/5o/6Exco84mqKrJXjqFnlqqF35ckUzanjLaj3JCLkWGxYncWN9VxplNOrorqQVYBlYdCpFwR9CMZ98c8xVcuEIBaSolRI1G5JVg5IHj0C/m4wwfNf2dlUZk3enpo47bd6RUVQoBIuS9gB43tiLpn/Heezx18VcHPydNVikKXYrrCkySBbbkAyJfqGjt442UP3bjfa4t44zGt4OrWypqR3piNHMYCOQyGW/MPe12Zi9xq07+WL/4T5yKjLKffvxLyHBIuCmwuL3F1sd998MeiHw1wCViZqqeo50sjzusNTLGiM7FiqhHAO5/EdycVXw3yX56gE09RWGQySpqWrmWwDECwD2uPyxqROEL4In/Zaf8AWm/1nDX0W/CGRSw5etJUHdNcQeNmUtHqOltQN1Yg32O2ErhmkZ89rKVqiqaGnVZI0NTKbMOSe93u+DqNw1xjXL4yzhP/APZs0/6I/pT4uja/+IPE8tOaelpVDVdW3Lj1Xsi/vSHbe2235+VsSYuCV5RWSprJJGuXl+ZlU6j1KorBVF9woFh03wpfEyoFNnGVVcm0K6kL+ANyDc+Fg4P5A+WNWDYgzvhXOqmmr2yytkM115lNUMLF09LeprA7je4PW4tWfEXLKunqY5qCoqA2maqeJ5nZCEaPVpRiVtZz3OllFrYm8SpzuIsvWOxMETyS/RTqAv8Ax/nhpzKUDM6ME7mnqQPrZqcn+WA4cL57DmtFrUsmruSqjsrRvsbBwAR1uGHgcUnBnC4nhkaeqrXdaieHUKuZe7HI0a7KwF7Lc/UnFRxVlr5NWDMaRCaaTu1UKnpuTqUWsBc7eAbbYNhu+GNWstG8iHuPVVLqSLXVpnI2/I4f6Fn4h5lBm9NDSUUyzSSVCAhASUQX1SMpsQig/i6X2641LrhZy2ooacuYKZ4i5u5SklGonzsmLDtHF6Z/bzfZi4b5TpT5xwFHJVCsp5ZKWpHV4wpV/wDqIR3ttuov+gx7W8JTVLIKyraaFTcwJEsSv9JCGYstwNrjx/LFv2ji9M/t5vswdo4vTP7eb7MPhynS0hhVFCqLBQFA8gNgBhPz3gmapqoak1zo0DM0IEKWTVa4O/evYA38Bi87Rxemf2832YO0cPpn9vN9mGsHKdJVVSytFoSblyWH7XQrb+J0HbfywtcJcFSUMkjLWvIkshmlRok7zm9zqBupNx08hi77Rw+mf2832YO0UPpn9vN9mBynT44qyR6yBoFnMCuCrlUViyEbjf8AD+YxLyOgaGFInkMpQaQ5ULdRsBYbbDb9MR+0cXpn9vN9mDtHF6Z/bzfZgcp0jy8Kw/PpXLdZgjRvbo4NrE/8wt18uvQWYBin7Rw+mf2832YO0cXpn9vN9mBynS4bCfxnwY+YWV6po4gwdY1jQ2YC19RNz52xcdo4vTP7eb7MHaOL0z+3m+zA5TpKyekliQrLNzzfZtCpZbABbL13BN/r9MRuJ8peqgeBZjCsitG5CKxKMpVh3umx6jHnaOL0z+3m+zB2ji9M/t5vsxTlOlDw9wTUUUXJgzBxHqLANBG1r7mxJ2F7m3mTiw4a4VNNPPUS1D1M0wVS7qF0qt7KFXa2J3aOL0z+3m+zB2jh9M/t5vsxDlOlRXcJVElWlUMwdXjVo0UQxlQjkFgR49Bv17oxZVHC8MlZDWOC00MZjU7WN72JFuou1res/S3XtHD6Z/bzfZg7Rxemf2832YHKdKHibgeSsnimesZeRJzYVESWU3U2JJ726jrhtpYnWNVd9bgWL6QLnz0jYfliB2ih9M/t5vswdo4vTP7eb7MDlOi/ScDzpWPWivbnSKqP+wjsVUKALeGy9fqcPAxT9o4fTP7eb7MHaOL0z+3m+zA5TpU8a8GNmOgNUtHGjCRUEanvjx1Hf9Mdp+H61kKf2kygjTdaeIEfkcWHaOL0z+3m+zB2ji9M/t5vswOU6fGS5D8rRJSwyEFFKiUqCdRJYuVOxJJJP54oMs4CngqJqmPMHEk5vJeGMqTe99N7A3wxdo4fTP7eb7MHaOL0z+3m+zDRynSnHBcklZBVVNY8/IJaOLlqiBiCA1h4i4N/MDDbKptsbHz8vriq7Rxemf2832YO0cXpn9vN9mKcp0XX4FnNYK05g/PCcoHkR6dG+2m9upJ/PDxGDYAm5tufrip7Rw+mf2832YO0cXpn9vN9mBynSv4s4HgrWSW7w1EZDJPEQHBHQG4IYfTrta4xwquGKuZBFNmLmPo/LhSN3XxBk1G1wfAA4t+0cXpn9vN9mDtHF6Z/bzfZiHKdJGVZTFTU6QU6iONF0oOtr3N9+pJJJv1JOKbIeF5qepmnasebnkNIhiRQWVQikEfhsoHTyxY9o4fTP7eb7MHaKH0z+3m+zA5Tp5xZw7FX0z08wOlt1I6q/gw+o8unXzxaUqaVVetgBfzsLYrO0cXpn9vN9mDtHF6Z/bzfZinKdLnCdxjwW1fJGzVTRpE4kjQRKbOLblju17dDi47Rxemf2832YO0cPpn9vN9mIcp0nZdA6Iokk5ri930hdW/pGwsNv0xJdAeu/h+mKjtHF6Z/bzfZg7Rxemf2832YpynSkpeB2ppXegqnpkclmgZBLHqJuSqkgr+hxLouEb1C1NXO1VKn+6BRVjj6bpGL97bqSfHFh2ji9M/t5vswdo4vTP7eb7MQ5TpavGCCD0O2E/LuC5KSSQ0VY0MUjazBJGsqqx66CWUqPpv0xd9o4vTP7eb7MHaOH0z+3m+zD4cp045Fw5yZHnmmeoqHAQyMAoVAb6I0H4VvudySbXOwtY5rTSSRskUvJc2tIFDEb72Vtum1/riJ2ji9M/t5vswdo4fTP7eb7MPhynTlwhkDUUAgM7TqpJQsqqVBNyNuu5JufPHPiLhOGqlp5mussEgdXFtxfdGHiD/EH6XBk9o4fTP7eb7MHaOL0z+3m+zD4cp0lZnBLIloZuS176tCvtvtZtt/+2FHhrgCahEgp8wcCRtbBoI2GrzFztcW/gMMnaOL0z+3m+zB2ji9M/t5vswOU6VOW8EItV83UzSVc42QyBQkYuT3I1Gx3O5JxJ4l4clq2TTVmKNGWQRiJGBdDcFiTc2NjbzAxN7Rw+mf2832YO0cXpn9vN9mGjlOkuSnk5OgS2k0heboH4vVo6fp03wq8H8CPl7sY62Ro3bXJG0SWY+d73U/UeWL/tHF6Z/bzfZg7RQ+mf2832YHKdO+dUUsqaYZzTm5u4RWJBBFgG6db3+gxScF8IyZevLWraWG7Ny2jQd5tyQw3672+uLTtHF6Z/bzfZg7Rxemf2832YpynSyqo2ZGCNoYiwawNj52OxwnZXwJLDWyVorWMsukS3hjsyjRcAX7twgFxi/7Rw+mf2832YO0cXpn9vN9mIcp068Q5FDWQtDOmtG/iD4FT1BHnhfy3hKrp4uTDmT8obIJIEd0XoAr6l6DzXF32ji9M/t5vswdoofTP7eb7MNYOU6ceGOFYqTmMC0s8pDTTyG7yMP5BR4KNhiNW8MzSVsVX82w5WpUi5SEBG061v1JbT+LwxP7Rxemf2832YO0cPpn9vN9mBynSyqqZZEZHUMjDSysLgg9QR44quEuH0oaf5eMkoHd1v1AZiwW+97Xtfxtj7PEcXpn9vN9mJdJmSOupdYF7d5GU/wYA4Jn+OePxMvjzUMZdks7LXRrWmqhqjNIFk1MaepUaiERdTKgVdJH721iSb4v8vqHOdVMRkkMSU8cqoXbSHZiCbE2OwG3QeFsGDnfBfCPTBhBmv7aYmF5FjLSuSgWFJFsS19mY7+I2N7YrOGKqplOWPE9U2pC1Y0gk5TAptYyC2rXa3L2tfDY0u+DVjN83qZBU5nCj1jMsMLU6wmZtMriUkm11ALBdn2sDbxxZVVTUsctpJXMMkyPLUOhCt+yEepFI2GpnFyPAG1tiAdicGEuopGoq2jFO7/L1DtBJDI7OA4jLq6FyWU2jIIvY3/O9Xxfmy01ZPzZ6pYjRrKoieTuzGRkBFu6gICjv2W+A0i+C+FbL8klqKWi+dkkE0QWSTluULyaSO80ZBtcgm3UjEPhWgaoiWZ5pTJFVzhdUsjKUSWSMKUL2Pc21EXBAO+Adb48LYS8plf+2auEySmKOCOVUaRyodydRsT/AC6DwAxT5tm9VSZjVTK7yUUAi58JJYqkqsTLHc3GlgLqDaxNhgNNvgvjN8yz14cvqaimqDLzqkQwSMxdY0LCMadRIJB1Nv4tY7LizzTLaek5LNWSwymRCXkmkPOAZNaOrErZgLAACxO3U3bDqMF8fKNsLdDjNM0rhFWv878zCGqojBUq5MPJDIRCwVtKAsH1FhexuegsGmg4L4S5JGq8znpndlgpoo2MaMV5kj97VIQQSq2AC9Dve97YtstyZoRUKZpXicLylaRy0YCkMBJfV13ve/1wF9fHmoYSvh1JJUZTFJNLK8kgdmfmNquHYDSQRpsFGwt08bm8DgWqeqjpCZKxJVijqJXcsY5gbqyBXJW3jdbW2OA0W+AtjPOIauqo6ySoieSWkjjjapgZmbSjmXXNHc3GgIDp3FtXQbjtPnvIocxqYJWnVXXkNI5dVV4oGU39CtIWPjYWJ2Fgfb4L4VIuGTyUeKqnFRZHMxlZhIQF2dCdOg2tYKtr3HU3r+MK/k1sN/mXienqJXigeS7NHygpCqwtsWG1gSd8A93wYqcjiaKG7yySg3lUyWLKjd4IWG7adwCd+mI2T8VxVEixrFUIzJzRzYWQcvazajtuTYC99jcDAX98F8KlWGGbQRiSXltTzTMnNfSZEeIKdOq1gGPd6G+4xVcQ1NTR1b1MbyTUkaRmogLMxVXaTXNHck9zQDp3FtXQbqGgXwasLPD1pkq9E0kkbSjlPzWNkaGGQaGB2AZ23G/mTbCxkdbNNT09I08vzYqpUqJNbaxHCzMzW1bBk5a9LAyGwB3wGm3wXwk8YzGCegAapaN2ljkjiklLOqQyOvRrlgwBLXuQNycSqATtl0skEknMniM0AmN2idowVRma9wG8x4nrgGy+C+M/4Iq4nnmiHzdPVGLVJBUs72NzeaMsx6ki+k2/D0xyq6Bqevy6iWepaKWOfm6p5NTsqEhrhhpOok92w8LYbGi6sAOM+4vppKKhpI0qJiwqY4TJrYM0Tu3cNjvZbKGO/dve+LfjemqCKf5SZ45jIyp3u45WGWQLIpuCC0YBPWxO+Aar4L4ROHM++cqoCTJFIsMq1FNrICTI0YGpL2IIYkHoQw6kbfPDcIzBJ6qpkl08+VIo1kdFiRCUvaMjUxsWub2J28MNh9GC+KHg6ujeDTHVfNaHcGW9zYuzKrHoSqEL+mInGuoPRaXkTmVccD6JHUGNlkJFlI8QO8N9uuAab4NWE7jKkquZE1HNIsqRvLytV1mEbR/s2BuAWDkauvS98ffDGbR1swnjaVRyu/CztZJgxRgyXtcWt5ePXAN18F8Ved5KKgwhpJEWOTmlY3ZNZCsACykMAC17A72GFfhigaqSV3nn1wV8wjJldhy4pCoQoW0sNN1uRfe974B81YNWESTM2iziWM/MyRClSURx63AkZ3UsVva1gAB0HgBiXwZOZaivJafTHKscaSu91QxRubqzHcsSQTvY2G22AcNWPcZZlNY8tTW0zTVat828EEyu5SIBNaqbtpY3FgrAk3641FBt5nAelsGrGZ8SV0kVZWxq1a6imjljEEkh5cjtJdzubLsNiGAtsMSOLcykGRx1UdQTMscB50TsAzM0aubbXBOrZhcX8DgNEvgvhLzyV3raOgWR44mheaVldtbqllEfM/ELlrk3vt1xIo4oKauSNKll1xMPlXd2u5aPTKuokjZWU+He/PANhwXxW8UZiaekqJ1XU0cbOAPEgbfzwrPkTPQCqFVKasQ88VCyMULFQ9hEDyzEegXT0O1r3wD3fBfGdcT5vK9FlNQsjxPUzUokEbsoKSoWdevS/Q9R4HF9misuY0SrJKEkjnLoJG0kxiPQSt+o1G/nfe+AZ74L4zzNK7l19VExrHTTTaBDLLaN5nlV3JDWC/hNiCAENhi04ip6mGkpwhlqWjdecFIWSaIK4YA3HeuVJANyFb8sA33wXwk8Oxw1tHJFFNUqolCOshcSxhdJMBcnVa22q97HrfEKDLmqazMab5ioRYVpmhPNkblu3MYtYv391XuvcbYDQ74MJ2bTOM4o4hJII5IZpHQOwUsmnSbXttfp4+N8R8vjGZTVvPeXkwT/AC0cSPJELoqszsUYMxLNYb20qNt8A8ahj2+E7IppQ1fRzStJyAjxzaiHMciuyq7Lp76lDuLXBX64VaDP6qKjeGumfXLSmqpKpWKl2EesxEjbWp3tfcbfm2Nbx5hN45SWOOnEcc88KuRUJFIRI0YXZrgh3AbcgH+WJ3AtdDJSBoZZJU1uBztWtLMf2baiSSg7tySTa9zgOVJwiVNMrVDyQ08jSpG6ISXN7F5LXOm5IIAO+98Sqrh/++fNwymKRoxFICutXUG67EgqRv8AhIvffBgxdDpDw9ppJacSsWlD8yZgCzM99bWFgDubAbDYAWFsd+G8qNLTxwczmLGNCsVCnSALXsbE/Xb8sGDAcMvyJo6yeqM2rnKiNHoAFo9Wgg3JuAxv4G/TpbpxHw+lUI2LPHLCxkhlQjUjWsdiCGBHVSLHHmDAcYMgJqEnqJjO8S2iBQKqE7M4UHd2G1z0F7WvjjWcMCWpmmll1pLD8q0JQAcq5Ng4Ia+pidX8LbYMGGhK4cyaSmp+R8w0wUaYmkRbqOgDaba7fXf64OF8lalWVTMZVeR5QCgXSzsXYAg7rqYkXuRfrgwYDlRcPlK6as5pYyosRj0AAIv4bG97+Z/pjvS5NoqamcvqFQEDIV2AQFRvfe4JuDgwYCLFwbTCjkotH7B2dgoJBTUxbunwKnof+22PiXhqSRYI5qp5EhkSYDloGYxtqQOw2IBAvZRe2DBgGVRhXreEebqjeokaCSUTtEyp+INqKhwAVRja4tfrYi5wYMQSM64a5lQlXDNJT1CrymdQrB4gS2h0cEGxJswsd+vS0qhyp40k1VDyyyDeVwLKN7BY10qqi5+pvuTtj3BiiHkHDjUlEKSOc90MEkKC6gm52vYm5O/5frCpeD5Egp6b5yQwQsndEaq0iI1xG7qb6dgNgCQN774MGAuabK3FRNM8utZVVOUUUBVXVYA9T+Jr3vfV4CwxByng6mhgqqZVvBUSNI0Z6DWiKVUjcL3bjyv9Me4MQcKHhSRIlg+dnanVtlIUOY9rRGYDVp+os25F7bY71/D7yVcVUlQYzFG0aR8tWXS1tWok6ibqpFiLaR5m5gxRMyHJ2gMpkmeeSV9bO9hYWACqo2VQPAee98WxXBgwFBLkTmuSr5/4EaFYuWNOhirN3r31HSN+m3TEqnyx1qJpXm5iSqqCIxqAqrewDDc/ia973v4DbBgwHxw1kEVEkscAIjeVptJ/dLKt1U+Vxcfnbwx85bw1DDWVNWg/aVAQN9NItt+ex/MHBgwHzneQvPPTzLPyjTlnQcsNdmVkbUSdwVa1hbzvjnHw8WSrSaokkNSCpYWTlpp0hYwLhbXJvub7m+DBgPvLMiZJ1nlmM0kcPy6sUVLKSGYnT+JmIW/gNOwFzf4r+HGlroKwzWMAYJHoFtLqFbU17k9SCLW264MGA++K8gNYkac0xCOVZtkDXZD3b3PS/X/tiVmGWvJLTvzdPJcyFdAIdijIbm9x3Wa1vEjrj3BgIq8NQiv+eUaZmiaGS3RxdbE/VdNgfLbwFuMHDZglmemnaITsZHjKB0Eh6ugJBUnqRci/h4YMGAn8N5KKWARB2k7zOWYKCWYlmNlAABYk28L4jcRZG9Q8DCbliGQTKvLDXkAIBYkg2AY7C2PcGA6V2VPJUU83OKiHV3Auz6xpYMb9OhAtsQOuDL8hiiqp6qMaXnRFkUAWJUtZ/wDEb2P5DBgwFvJextsfA/X8sUXDGRNSc0GYyrLK9RYoF0u7amtYna52B6eZx7gwHzDw+y171vOJLxCExaAF0All7176gSd/G528vclyV4Z6iYz8z5hg7JywoDqqoCpuT+FACDfz2wYMBW03B80QqhHWujVUpmdxCmpWawslzYCwtuCbeN98NVBTCKJI1JIRFQFiSSFAAuTuTt1wYMAt1vC0jVFROtWyGeMQECJDpjBJGknfULtubjvdNlt5mfBaSUCZfFK0UChVvYOxCsGG5NgdQudrb7WwYMQTc34eFRyHMrR1FOdSTIAOosylDcFWHUfTYjH3SZGRVfNSzGSQRGnVQgVVQsrnbckllXct4dMGDAXFVCHRlYXVgVYeYOxH8MZ/nvD9VBSGCnmV6NNmhlLLJyhcmJahQxC2Gn8GqxtqHXBgwyKWj4upc1WChWGWmdJEMLoU0xSRdCoOxUAEBSLWPh4aJRZMwn+YmmMziMxINIVUBKlyFF7sxVbknoLC2+DBiYXKK3D0wqZqhKrQ0yLGV5KkBULFCLtfUA5F+hvuMedlv2EEYqJebBL8wJjZmeQhw2tTsVYOwKi30ItgwYqJ2R5R8vzSXMkk8pmdioXfSFACjoAqgDxNrm5ucRcmyBoaqoqWn5jThA68sKBywwXRZjb8TXve5PhgwYoK3h8yVsNXziphRolj0Agq/wCK5ve5sPytgfh7TUtU08zQtKAJkK60kIFlYqSCrAbXUi4Ave2DBiDrlnDwgimCyM005LyzuAS8hULq0iygWFgq2AxCzTg2Gpy9aKc6wiBUk02ZSg0qwF+oHXwNz54MGKLLN8sMrRSJK0UkJZlIAYEEWIZT1BA8CLeeDJ8mECML8xnkaV3IAu7G52AsB0Fvp1ODBho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QUExQWFRUXGBwUGBcYGBwfIBwXIB4cHh4cHBoeHSgkHh8lHR8fIzEhJykvLjIuGSAzOjMsPCgtLysBCgoKDgwOFxAQGDccHBwsLCwsLCw4KywsLCwsLCwsLCwsLCwsKywsLCwsLCwsLCwsLCwsLDcsLCwsLCw3NzcsLP/AABEIADYCDAMBIgACEQEDEQH/xAAbAAACAwEBAQAAAAAAAAAAAAAABgQFBwMBAv/EAEUQAAIBAgQDBgQDBQUHAwUAAAECAwQRAAUSIQYTMRYiQVFSlAcUYdIycYEjQpGhsRUkcnSyJTNTYnPB0XWDswgmNTZD/8QAFgEBAQEAAAAAAAAAAAAAAAAAAAEC/8QAHxEBAAIDAQEBAAMAAAAAAAAAAAJRARETMSFBA2Fx/9oADAMBAAIRAxEAPwBg+N0b09L81DNPHLrWPuTSKumx/wD5htN/ra+NByzLlp4uWrSOoudUsjO31u7kn+e2EP8A+oH/APF/+8n9Gxo1ShKMB1IIH6jEtWdZDWS5xUTyc2WKggk5cQiYoZ36lmdSG0AWIAtfWPqBI4u4fqKWNqugqZxJCpd4ZZXljkQA6u7IxswAuLHwt43xA+AtUFpJqV7LNBM2tNtQBtubde+GW/8Ay28sP/EFakVNPJIdKLG5Y/SxxP7EbhHPFraSKoTbWveHpcbMvj0N8I/G+WsmZ5dElTVolW83OVaiS3cCMAg1dwbkELbbpbrix+B1C8WVoXFuY7SL/hNgD+tr/rjh8SYBJmmSISwDPUAlSQfwxHYjcbjww/A8PlSmDkapQmnRqEr67Dx5t9V9ut74RPhNTO71sktRUzGCqlpYxJM7KI1tYlSbFt+tvD88OHZuPrzan3En/nCr8GogiZiguQuYTKCxJNgEG7Hcn6nrh+oufiPQaqKaYSzRPDFI6GKV03sDdgpAbp+8PPpfCr8NOKpoZBQZi55jBZKeWQkl1fcKXY965NlP0K9Rh1+IR/2ZXf5eT/ScUXEvBi1+X0zIdFTFCjwyDY6ggIUsNwLgG46Gxwz78V5neTA5pSLz6oJOk8jotRKF1x8rTpAbujvm4Gx22xoAxkHBnFElZmFFHUKUqqaOqimFuv8AuQp/PukH6i/QjGwDFwZL3G2Uy1VK1PEwTmsiyN4rFqBcr5ta9h5/TCD8UcrNDSxSU9TWB2lWMs1VM1xY32L2BNsa8TjMvjyf7lB/mF/ocSXhhNz7gMvFFJTT1POjkiqFWWpldGKsGsVdiB5ggbEYvPiBTXoamQPKjQwyzoY5HTvrGxW+gjUL/unbF/S/gX/CP6Yp+Oj/ALNr/wDKT/8Axvi4CRwNSJPlUVVWVVUCDJrkFVMuwlZVvpYX6AYauCslqaRqmKaaSeIyLJBJK+t9JWzKx2tYqNgLd646nCJwdwsavIo+XJIshkdgvNIjOmdu6V6WIF+m5xrZzCLmrDrHNZTIE8dANi1vAXNr/wDjEx4ZZn8U8rnR9dJU1MbmKaqdVmkIYRcu4VNeldiTsP3bW3w9cGZ6K2ignHV1swvezjZhewv3gfDEbNSDmdIpF709T/DVAD/XGb5XmD5VUZhlsX4pnVqMAXs8ulQfKyqQd/8Ah9epw8Bxznk8+Y0wjmmjpWqBRhUd05hV1Ezgra4u4jBubGM9DcY2KnowkYiDOVC6Ls7M1rWuXJuT9b3xlPxBy5aWoyKJDcRzruerESREsfqxuSfqca/fDH6MrynLdWdVdG09WYIoUdFNVNcMyoSb67nqdidsdVrJ8uzmno1nknpapdQWZy7xtZgdLtckXUHc23ItffHlLA78R1wjlaI8iIkqqsSNCbWYH+mGnK+Coo6s1ksstTUfhV5SLRrYjSiqAo2J3t+8fM3BY+MweFIJ4pp43klWFgk0iro3/cDab/W18aBkeXLBEEVpGB715JHka5Av3nJNvphB+Ox/u1L/AJlf6HGkwtZV/If0GGPcn4+a6mEiMjFgGUqSrFWAPkwNwfqN8ZfwflpnrMyp5airaOnlCx/3qYEDfYsHBP640rLMzjnDtE2oI7REjpqU2YA+Nj44zXhLKxPmWcgySx/trAxSFTuDvtsT+YOLkwusiyqSOtjqKWpmqaKVJIXWSV5BHIhPfDO1yNalPMFj4fhn55wxJV10ckkkkdPFCVUQyMjvI7d4M6sCECqhAHUnrtv24Nov7PoYaeeQahK8YYm+ppJnZBe27EML/W+Ge+GkZTUZVbPI6H5is+Xak55X5ua/M1uL69d+g6X8MMeUcHtS5kamOSSSF6cxMJZGkdXDKVCs7ElCNRt4G/ntW1Z/+6If/Tz/AK5MaNfE0rPK7NZcwzKSggkeGnpgGqZYzZ3fa0SN1QdQWG/dPTYmdxBwU5i1UdXVQ1Cd6MtUSujEfuyI7EEHpf8AI72sV34f1IhzzNIJO7JKwkQH94Alv46GVreV/I41RnFv54Y+mShwBxE1fSuk4MdTETBOq3U33AZbG4uPH1A22thBzPM6vK8wqJVkmnoYZY4JEllZ7CSJJP3rkWLGzeNgD54YvhInMq81qVH7KSoKo3npLE2+m/XF9k9Kk1XnEcih0eWFWU+Kmli64ej64pVKzL2ngqJEtE00UkMjLuFv3grDUARYqehv44uuGsuEFOiCSWS4DF5XLsWIFyWP9BYDwAxkVTJLkb1NHLdqCpWQwSG5KOyn8R8/Ajx2I8cbTl/+6j/wL/QYY9MpGMr+LqvBLSSRT1CGeoWORVnkC6QFFlQNZf0A3JONVxlnxyF/7OANj80LHyPd3/Triy8MLjPOB0eNo4KysiqCpeP++TG5HmjObrci5G/TcYtpM3aky1ais/3kcCGUXF2l0gFQel2c2H54jUOR1CZkk7zNPEKWSHvKi6HMkTdFtfUFPh+79cRPjPQvLlU4Q20FZWFvxIpuwP5Dvfmo/MRHDhHKJ62IVtZNLedQ8UEUrxpFEd12RhqYixufC31xVcRTVGSTR1AnmqKCV+XJFM7O0THfUjm7W0g7HxUjxGHTgPN0qcvppVK7xqrBf3XUAMtvCxB/S2F744Varlbx2vJLLFHEoFyzh1ewHXop/iPPBTHxPl61FMx5kselWlR4pWja+kkXKkXH0Nx0wv8Awjoy9FDVyTTyyyqwbmTOyga7d1GbSCNI3tfc+eL+hozDlqQsbtHSCMmxFysVibfpin+DUqnKKWxBsHBsb2Ottj9en8cWsohcRZC39p0iiepWGoE5kRamZf2irqGkB+4ov0Ww8MOOcZOtRGI2eVLHUGikdGuAQLspBI36Ha9sU2ezg5rlsY/Eq1EpH/LoC/xuemGottiDE+AuKamhljSukeSlqtRinldmKOrFLF2Oy93dfAsp8Thu+JFH36KRZqhDNVR0ziOeRVMZWVtgpABuo7w38Mcsl4ahzDJYYZh/xGRwN0fmyd4f0I8QSDhMp86qFko8srQefS10LI/XXCElUG/j1Wx8j5q2Hitlq8lSSFIC8wVNIDJNIrnSLDVIrBm+tzv1OM2+E1Ga2GqaonqmZJzEpFVMtlCqfBx4k741vVjLvgIf7vW/5o/6Exco84mqKrJXjqFnlqqF35ckUzanjLaj3JCLkWGxYncWN9VxplNOrorqQVYBlYdCpFwR9CMZ98c8xVcuEIBaSolRI1G5JVg5IHj0C/m4wwfNf2dlUZk3enpo47bd6RUVQoBIuS9gB43tiLpn/Heezx18VcHPydNVikKXYrrCkySBbbkAyJfqGjt442UP3bjfa4t44zGt4OrWypqR3piNHMYCOQyGW/MPe12Zi9xq07+WL/4T5yKjLKffvxLyHBIuCmwuL3F1sd998MeiHw1wCViZqqeo50sjzusNTLGiM7FiqhHAO5/EdycVXw3yX56gE09RWGQySpqWrmWwDECwD2uPyxqROEL4In/Zaf8AWm/1nDX0W/CGRSw5etJUHdNcQeNmUtHqOltQN1Yg32O2ErhmkZ89rKVqiqaGnVZI0NTKbMOSe93u+DqNw1xjXL4yzhP/APZs0/6I/pT4uja/+IPE8tOaelpVDVdW3Lj1Xsi/vSHbe2235+VsSYuCV5RWSprJJGuXl+ZlU6j1KorBVF9woFh03wpfEyoFNnGVVcm0K6kL+ANyDc+Fg4P5A+WNWDYgzvhXOqmmr2yytkM115lNUMLF09LeprA7je4PW4tWfEXLKunqY5qCoqA2maqeJ5nZCEaPVpRiVtZz3OllFrYm8SpzuIsvWOxMETyS/RTqAv8Ax/nhpzKUDM6ME7mnqQPrZqcn+WA4cL57DmtFrUsmruSqjsrRvsbBwAR1uGHgcUnBnC4nhkaeqrXdaieHUKuZe7HI0a7KwF7Lc/UnFRxVlr5NWDMaRCaaTu1UKnpuTqUWsBc7eAbbYNhu+GNWstG8iHuPVVLqSLXVpnI2/I4f6Fn4h5lBm9NDSUUyzSSVCAhASUQX1SMpsQig/i6X2641LrhZy2ooacuYKZ4i5u5SklGonzsmLDtHF6Z/bzfZi4b5TpT5xwFHJVCsp5ZKWpHV4wpV/wDqIR3ttuov+gx7W8JTVLIKyraaFTcwJEsSv9JCGYstwNrjx/LFv2ji9M/t5vswdo4vTP7eb7MPhynS0hhVFCqLBQFA8gNgBhPz3gmapqoak1zo0DM0IEKWTVa4O/evYA38Bi87Rxemf2832YO0cPpn9vN9mGsHKdJVVSytFoSblyWH7XQrb+J0HbfywtcJcFSUMkjLWvIkshmlRok7zm9zqBupNx08hi77Rw+mf2832YO0UPpn9vN9mBynT44qyR6yBoFnMCuCrlUViyEbjf8AD+YxLyOgaGFInkMpQaQ5ULdRsBYbbDb9MR+0cXpn9vN9mDtHF6Z/bzfZgcp0jy8Kw/PpXLdZgjRvbo4NrE/8wt18uvQWYBin7Rw+mf2832YO0cXpn9vN9mBynS4bCfxnwY+YWV6po4gwdY1jQ2YC19RNz52xcdo4vTP7eb7MHaOL0z+3m+zA5TpKyekliQrLNzzfZtCpZbABbL13BN/r9MRuJ8peqgeBZjCsitG5CKxKMpVh3umx6jHnaOL0z+3m+zB2ji9M/t5vsxTlOlDw9wTUUUXJgzBxHqLANBG1r7mxJ2F7m3mTiw4a4VNNPPUS1D1M0wVS7qF0qt7KFXa2J3aOL0z+3m+zB2jh9M/t5vsxDlOlRXcJVElWlUMwdXjVo0UQxlQjkFgR49Bv17oxZVHC8MlZDWOC00MZjU7WN72JFuou1res/S3XtHD6Z/bzfZg7Rxemf2832YHKdKHibgeSsnimesZeRJzYVESWU3U2JJ726jrhtpYnWNVd9bgWL6QLnz0jYfliB2ih9M/t5vswdo4vTP7eb7MDlOi/ScDzpWPWivbnSKqP+wjsVUKALeGy9fqcPAxT9o4fTP7eb7MHaOL0z+3m+zA5TpU8a8GNmOgNUtHGjCRUEanvjx1Hf9Mdp+H61kKf2kygjTdaeIEfkcWHaOL0z+3m+zB2ji9M/t5vswOU6fGS5D8rRJSwyEFFKiUqCdRJYuVOxJJJP54oMs4CngqJqmPMHEk5vJeGMqTe99N7A3wxdo4fTP7eb7MHaOL0z+3m+zDRynSnHBcklZBVVNY8/IJaOLlqiBiCA1h4i4N/MDDbKptsbHz8vriq7Rxemf2832YO0cXpn9vN9mKcp0XX4FnNYK05g/PCcoHkR6dG+2m9upJ/PDxGDYAm5tufrip7Rw+mf2832YO0cXpn9vN9mBynSv4s4HgrWSW7w1EZDJPEQHBHQG4IYfTrta4xwquGKuZBFNmLmPo/LhSN3XxBk1G1wfAA4t+0cXpn9vN9mDtHF6Z/bzfZiHKdJGVZTFTU6QU6iONF0oOtr3N9+pJJJv1JOKbIeF5qepmnasebnkNIhiRQWVQikEfhsoHTyxY9o4fTP7eb7MHaKH0z+3m+zA5Tp5xZw7FX0z08wOlt1I6q/gw+o8unXzxaUqaVVetgBfzsLYrO0cXpn9vN9mDtHF6Z/bzfZinKdLnCdxjwW1fJGzVTRpE4kjQRKbOLblju17dDi47Rxemf2832YO0cPpn9vN9mIcp0nZdA6Iokk5ri930hdW/pGwsNv0xJdAeu/h+mKjtHF6Z/bzfZg7Rxemf2832YpynSkpeB2ppXegqnpkclmgZBLHqJuSqkgr+hxLouEb1C1NXO1VKn+6BRVjj6bpGL97bqSfHFh2ji9M/t5vswdo4vTP7eb7MQ5TpavGCCD0O2E/LuC5KSSQ0VY0MUjazBJGsqqx66CWUqPpv0xd9o4vTP7eb7MHaOH0z+3m+zD4cp045Fw5yZHnmmeoqHAQyMAoVAb6I0H4VvudySbXOwtY5rTSSRskUvJc2tIFDEb72Vtum1/riJ2ji9M/t5vswdo4fTP7eb7MPhynTlwhkDUUAgM7TqpJQsqqVBNyNuu5JufPHPiLhOGqlp5mussEgdXFtxfdGHiD/EH6XBk9o4fTP7eb7MHaOL0z+3m+zD4cp0lZnBLIloZuS176tCvtvtZtt/+2FHhrgCahEgp8wcCRtbBoI2GrzFztcW/gMMnaOL0z+3m+zB2ji9M/t5vswOU6VOW8EItV83UzSVc42QyBQkYuT3I1Gx3O5JxJ4l4clq2TTVmKNGWQRiJGBdDcFiTc2NjbzAxN7Rw+mf2832YO0cXpn9vN9mGjlOkuSnk5OgS2k0heboH4vVo6fp03wq8H8CPl7sY62Ro3bXJG0SWY+d73U/UeWL/tHF6Z/bzfZg7RQ+mf2832YHKdO+dUUsqaYZzTm5u4RWJBBFgG6db3+gxScF8IyZevLWraWG7Ny2jQd5tyQw3672+uLTtHF6Z/bzfZg7Rxemf2832YpynSyqo2ZGCNoYiwawNj52OxwnZXwJLDWyVorWMsukS3hjsyjRcAX7twgFxi/7Rw+mf2832YO0cXpn9vN9mIcp068Q5FDWQtDOmtG/iD4FT1BHnhfy3hKrp4uTDmT8obIJIEd0XoAr6l6DzXF32ji9M/t5vswdoofTP7eb7MNYOU6ceGOFYqTmMC0s8pDTTyG7yMP5BR4KNhiNW8MzSVsVX82w5WpUi5SEBG061v1JbT+LwxP7Rxemf2832YO0cPpn9vN9mBynSyqqZZEZHUMjDSysLgg9QR44quEuH0oaf5eMkoHd1v1AZiwW+97Xtfxtj7PEcXpn9vN9mJdJmSOupdYF7d5GU/wYA4Jn+OePxMvjzUMZdks7LXRrWmqhqjNIFk1MaepUaiERdTKgVdJH721iSb4v8vqHOdVMRkkMSU8cqoXbSHZiCbE2OwG3QeFsGDnfBfCPTBhBmv7aYmF5FjLSuSgWFJFsS19mY7+I2N7YrOGKqplOWPE9U2pC1Y0gk5TAptYyC2rXa3L2tfDY0u+DVjN83qZBU5nCj1jMsMLU6wmZtMriUkm11ALBdn2sDbxxZVVTUsctpJXMMkyPLUOhCt+yEepFI2GpnFyPAG1tiAdicGEuopGoq2jFO7/L1DtBJDI7OA4jLq6FyWU2jIIvY3/O9Xxfmy01ZPzZ6pYjRrKoieTuzGRkBFu6gICjv2W+A0i+C+FbL8klqKWi+dkkE0QWSTluULyaSO80ZBtcgm3UjEPhWgaoiWZ5pTJFVzhdUsjKUSWSMKUL2Pc21EXBAO+Adb48LYS8plf+2auEySmKOCOVUaRyodydRsT/AC6DwAxT5tm9VSZjVTK7yUUAi58JJYqkqsTLHc3GlgLqDaxNhgNNvgvjN8yz14cvqaimqDLzqkQwSMxdY0LCMadRIJB1Nv4tY7LizzTLaek5LNWSwymRCXkmkPOAZNaOrErZgLAACxO3U3bDqMF8fKNsLdDjNM0rhFWv878zCGqojBUq5MPJDIRCwVtKAsH1FhexuegsGmg4L4S5JGq8znpndlgpoo2MaMV5kj97VIQQSq2AC9Dve97YtstyZoRUKZpXicLylaRy0YCkMBJfV13ve/1wF9fHmoYSvh1JJUZTFJNLK8kgdmfmNquHYDSQRpsFGwt08bm8DgWqeqjpCZKxJVijqJXcsY5gbqyBXJW3jdbW2OA0W+AtjPOIauqo6ySoieSWkjjjapgZmbSjmXXNHc3GgIDp3FtXQbjtPnvIocxqYJWnVXXkNI5dVV4oGU39CtIWPjYWJ2Fgfb4L4VIuGTyUeKqnFRZHMxlZhIQF2dCdOg2tYKtr3HU3r+MK/k1sN/mXienqJXigeS7NHygpCqwtsWG1gSd8A93wYqcjiaKG7yySg3lUyWLKjd4IWG7adwCd+mI2T8VxVEixrFUIzJzRzYWQcvazajtuTYC99jcDAX98F8KlWGGbQRiSXltTzTMnNfSZEeIKdOq1gGPd6G+4xVcQ1NTR1b1MbyTUkaRmogLMxVXaTXNHck9zQDp3FtXQbqGgXwasLPD1pkq9E0kkbSjlPzWNkaGGQaGB2AZ23G/mTbCxkdbNNT09I08vzYqpUqJNbaxHCzMzW1bBk5a9LAyGwB3wGm3wXwk8YzGCegAapaN2ljkjiklLOqQyOvRrlgwBLXuQNycSqATtl0skEknMniM0AmN2idowVRma9wG8x4nrgGy+C+M/4Iq4nnmiHzdPVGLVJBUs72NzeaMsx6ki+k2/D0xyq6Bqevy6iWepaKWOfm6p5NTsqEhrhhpOok92w8LYbGi6sAOM+4vppKKhpI0qJiwqY4TJrYM0Tu3cNjvZbKGO/dve+LfjemqCKf5SZ45jIyp3u45WGWQLIpuCC0YBPWxO+Aar4L4ROHM++cqoCTJFIsMq1FNrICTI0YGpL2IIYkHoQw6kbfPDcIzBJ6qpkl08+VIo1kdFiRCUvaMjUxsWub2J28MNh9GC+KHg6ujeDTHVfNaHcGW9zYuzKrHoSqEL+mInGuoPRaXkTmVccD6JHUGNlkJFlI8QO8N9uuAab4NWE7jKkquZE1HNIsqRvLytV1mEbR/s2BuAWDkauvS98ffDGbR1swnjaVRyu/CztZJgxRgyXtcWt5ePXAN18F8Ved5KKgwhpJEWOTmlY3ZNZCsACykMAC17A72GFfhigaqSV3nn1wV8wjJldhy4pCoQoW0sNN1uRfe974B81YNWESTM2iziWM/MyRClSURx63AkZ3UsVva1gAB0HgBiXwZOZaivJafTHKscaSu91QxRubqzHcsSQTvY2G22AcNWPcZZlNY8tTW0zTVat828EEyu5SIBNaqbtpY3FgrAk3641FBt5nAelsGrGZ8SV0kVZWxq1a6imjljEEkh5cjtJdzubLsNiGAtsMSOLcykGRx1UdQTMscB50TsAzM0aubbXBOrZhcX8DgNEvgvhLzyV3raOgWR44mheaVldtbqllEfM/ELlrk3vt1xIo4oKauSNKll1xMPlXd2u5aPTKuokjZWU+He/PANhwXxW8UZiaekqJ1XU0cbOAPEgbfzwrPkTPQCqFVKasQ88VCyMULFQ9hEDyzEegXT0O1r3wD3fBfGdcT5vK9FlNQsjxPUzUokEbsoKSoWdevS/Q9R4HF9misuY0SrJKEkjnLoJG0kxiPQSt+o1G/nfe+AZ74L4zzNK7l19VExrHTTTaBDLLaN5nlV3JDWC/hNiCAENhi04ip6mGkpwhlqWjdecFIWSaIK4YA3HeuVJANyFb8sA33wXwk8Oxw1tHJFFNUqolCOshcSxhdJMBcnVa22q97HrfEKDLmqazMab5ioRYVpmhPNkblu3MYtYv391XuvcbYDQ74MJ2bTOM4o4hJII5IZpHQOwUsmnSbXttfp4+N8R8vjGZTVvPeXkwT/AC0cSPJELoqszsUYMxLNYb20qNt8A8ahj2+E7IppQ1fRzStJyAjxzaiHMciuyq7Lp76lDuLXBX64VaDP6qKjeGumfXLSmqpKpWKl2EesxEjbWp3tfcbfm2Nbx5hN45SWOOnEcc88KuRUJFIRI0YXZrgh3AbcgH+WJ3AtdDJSBoZZJU1uBztWtLMf2baiSSg7tySTa9zgOVJwiVNMrVDyQ08jSpG6ISXN7F5LXOm5IIAO+98Sqrh/++fNwymKRoxFICutXUG67EgqRv8AhIvffBgxdDpDw9ppJacSsWlD8yZgCzM99bWFgDubAbDYAWFsd+G8qNLTxwczmLGNCsVCnSALXsbE/Xb8sGDAcMvyJo6yeqM2rnKiNHoAFo9Wgg3JuAxv4G/TpbpxHw+lUI2LPHLCxkhlQjUjWsdiCGBHVSLHHmDAcYMgJqEnqJjO8S2iBQKqE7M4UHd2G1z0F7WvjjWcMCWpmmll1pLD8q0JQAcq5Ng4Ia+pidX8LbYMGGhK4cyaSmp+R8w0wUaYmkRbqOgDaba7fXf64OF8lalWVTMZVeR5QCgXSzsXYAg7rqYkXuRfrgwYDlRcPlK6as5pYyosRj0AAIv4bG97+Z/pjvS5NoqamcvqFQEDIV2AQFRvfe4JuDgwYCLFwbTCjkotH7B2dgoJBTUxbunwKnof+22PiXhqSRYI5qp5EhkSYDloGYxtqQOw2IBAvZRe2DBgGVRhXreEebqjeokaCSUTtEyp+INqKhwAVRja4tfrYi5wYMQSM64a5lQlXDNJT1CrymdQrB4gS2h0cEGxJswsd+vS0qhyp40k1VDyyyDeVwLKN7BY10qqi5+pvuTtj3BiiHkHDjUlEKSOc90MEkKC6gm52vYm5O/5frCpeD5Egp6b5yQwQsndEaq0iI1xG7qb6dgNgCQN774MGAuabK3FRNM8utZVVOUUUBVXVYA9T+Jr3vfV4CwxByng6mhgqqZVvBUSNI0Z6DWiKVUjcL3bjyv9Me4MQcKHhSRIlg+dnanVtlIUOY9rRGYDVp+os25F7bY71/D7yVcVUlQYzFG0aR8tWXS1tWok6ibqpFiLaR5m5gxRMyHJ2gMpkmeeSV9bO9hYWACqo2VQPAee98WxXBgwFBLkTmuSr5/4EaFYuWNOhirN3r31HSN+m3TEqnyx1qJpXm5iSqqCIxqAqrewDDc/ia973v4DbBgwHxw1kEVEkscAIjeVptJ/dLKt1U+Vxcfnbwx85bw1DDWVNWg/aVAQN9NItt+ex/MHBgwHzneQvPPTzLPyjTlnQcsNdmVkbUSdwVa1hbzvjnHw8WSrSaokkNSCpYWTlpp0hYwLhbXJvub7m+DBgPvLMiZJ1nlmM0kcPy6sUVLKSGYnT+JmIW/gNOwFzf4r+HGlroKwzWMAYJHoFtLqFbU17k9SCLW264MGA++K8gNYkac0xCOVZtkDXZD3b3PS/X/tiVmGWvJLTvzdPJcyFdAIdijIbm9x3Wa1vEjrj3BgIq8NQiv+eUaZmiaGS3RxdbE/VdNgfLbwFuMHDZglmemnaITsZHjKB0Eh6ugJBUnqRci/h4YMGAn8N5KKWARB2k7zOWYKCWYlmNlAABYk28L4jcRZG9Q8DCbliGQTKvLDXkAIBYkg2AY7C2PcGA6V2VPJUU83OKiHV3Auz6xpYMb9OhAtsQOuDL8hiiqp6qMaXnRFkUAWJUtZ/wDEb2P5DBgwFvJextsfA/X8sUXDGRNSc0GYyrLK9RYoF0u7amtYna52B6eZx7gwHzDw+y171vOJLxCExaAF0All7176gSd/G528vclyV4Z6iYz8z5hg7JywoDqqoCpuT+FACDfz2wYMBW03B80QqhHWujVUpmdxCmpWawslzYCwtuCbeN98NVBTCKJI1JIRFQFiSSFAAuTuTt1wYMAt1vC0jVFROtWyGeMQECJDpjBJGknfULtubjvdNlt5mfBaSUCZfFK0UChVvYOxCsGG5NgdQudrb7WwYMQTc34eFRyHMrR1FOdSTIAOosylDcFWHUfTYjH3SZGRVfNSzGSQRGnVQgVVQsrnbckllXct4dMGDAXFVCHRlYXVgVYeYOxH8MZ/nvD9VBSGCnmV6NNmhlLLJyhcmJahQxC2Gn8GqxtqHXBgwyKWj4upc1WChWGWmdJEMLoU0xSRdCoOxUAEBSLWPh4aJRZMwn+YmmMziMxINIVUBKlyFF7sxVbknoLC2+DBiYXKK3D0wqZqhKrQ0yLGV5KkBULFCLtfUA5F+hvuMedlv2EEYqJebBL8wJjZmeQhw2tTsVYOwKi30ItgwYqJ2R5R8vzSXMkk8pmdioXfSFACjoAqgDxNrm5ucRcmyBoaqoqWn5jThA68sKBywwXRZjb8TXve5PhgwYoK3h8yVsNXziphRolj0Agq/wCK5ve5sPytgfh7TUtU08zQtKAJkK60kIFlYqSCrAbXUi4Ave2DBiDrlnDwgimCyM005LyzuAS8hULq0iygWFgq2AxCzTg2Gpy9aKc6wiBUk02ZSg0qwF+oHXwNz54MGKLLN8sMrRSJK0UkJZlIAYEEWIZT1BA8CLeeDJ8mECML8xnkaV3IAu7G52AsB0Fvp1ODBho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5176" name="Picture 8" descr="http://www.fas.harvard.edu/%7Efqeb/images/primary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117" y="4191000"/>
            <a:ext cx="6293882" cy="65623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AutoShape 10" descr="data:image/jpeg;base64,/9j/4AAQSkZJRgABAQAAAQABAAD/2wCEAAkGBxQSEhUUEhQSFRUWFB8YGBgXGBUeHRoYHSAaIBweIBcaHCggGxslGxweIjEhJSkrLi8uFx8zODMsNygtLysBCgoKDg0OGxAQGywkHyQsLDIsNCwvLCwsLCwsLCw0LDQsLCwsLCwsLCwsLCwsLCwsLC8sLCwsNCwsLCw0LCwsLP/AABEIAOEA4QMBIgACEQEDEQH/xAAbAAEAAgMBAQAAAAAAAAAAAAAABQYBBAcDAv/EAE0QAAIBAwMCAwQFBgkLAgcAAAECAwAEEQUSIQYxE0FRByJhcRQyUoGRFSNCcnShJDM0YnOCsbLRFiU1NmSSs8HCw/AmokNUY4OUtOH/xAAZAQEBAQEBAQAAAAAAAAAAAAAAAQIDBAX/xAApEQACAgIBAwMDBQEAAAAAAAAAAQIRITFBAxJhIjJRcbHwE4GRocFC/9oADAMBAAIRAxEAPwDldKUr6h5xSlKAUpSgFKUoBSlKAUpSgFKUoBSlKAUpSgFKUoBSlKAUpSgFKUoBSlKAUpSgM0rFKAzSsUoDNKxSgM0rFKAzSsUoDNKxSgM0rFKAzSsUoDNKxSgM0rFKAzSsUoDNKxSgM0rFKAzSsVmgFYpSgFfSYyM5xnnGM488Z88V80oDpHR/Rem6m0i28+oI0ahisq2+SCSMgpkeX76jtY0TSbaaSF7nUWeNirbYocbh35OM1M+wFv4ZOPW2/sdf8apnXTZ1G8I/+Zf+2uKvvas3xZO6JoujXEyQi61FHkcIhdIQpY8KMhWwSeOfUVW+q9LW0vJ7dGZlifaC2MkYB5wAPP0rUsYZQDPGpxAyMz8YRi35vPzYU1bUXuZpJ5SDJI25iBgZwB28uBXRJp7Mt4NSlKBq0QVZOkelTeCWWSQQWtuu6aYjOOM7VX9J8fhkd8gGt12PoLSRf6BcWkTBZTK2T/PDJImfRSFVc+max1JdqLFWUc3WjhtottQZe3iGaIMfj4eNv3Zr3626Rgtbe3u7Sd5YLhsKHUBl90tyRjtggjAINVjVNNltpWinjaORe6sPL1B7MvxHFe0+tSvaxWjEeDFI0iDHIZt2fe8x7x4+NK00xZHUpQtitkFSeiC0Jb6YbsDA2G3EJ55zu8Q9u2MfGoylAdRufZ7p6WH5QN1emAorgBId53EKBgjG7cccnFQOl6Xo9wwjF1qFu7HCm4SApk9smPt95FXLVD/6TT9WL/jpXGWHFcYXJO3ybeCy9a9Gz6bIqy4eN8+HKoOGx3BB+qw9PwJ5xW67V7W5Nuj2ccx/PkxcHvuWM+IfxOD+sK4rWunJyjbMyVMUoTSuhBVg6T6RnvyxTbHDHzLPJwiYGTz+k2OcDsMZIyKitKsGuJooI/ryyBB8MnGfkBz91dU9rs62Fna6bbe6jAtJjuyqR9b1LuSx9StYlKmorbKlyUy4GkQEoPpt4R3kDJDGT/NGCxHxP7639D07R72RYQ17ZyudqF3jdGY9l3beCT5HGcgA5NUSvpHIIIOCCCD6Ecg/jTt8sWSfVWj/AEO7mtt+/wAJgN2MZyqt2ycfWx38qi63db1WS7nkuJdviSEFtoIGQoUYBJxwo860q0rrIZilKVSClKUB0/2A/wAtn/Zv+tKjOqrrTPptz4lvfF/HfeUmiCltxyQCmQM+VSfsBH8NnP8As39rr/hVG6s/l13+1S/32rilfUZr/ks7TWTaTf8A0OK5jcPb+L4zq2V8X3cbeODnyHlVCr0WZgrKGYK2NygkBsHI3Ds2DyM9q377RHhtre4cqFud/hrzu2oQCx4xgk8V0SojyRhrpXXvWljd6fDb28JWRCpAKBRCFHIDDvntxxjnyrmtKOKbT+BYqa6U6nn0+bxYCORh0b6si+h9CPJhyPkSDC1LzaC62Md7uUxyTmELzuDAMcnywdpqutMiO26d1LpmuRiC4RRKe0UvDhvWOQYyf1SD6iuZ+0T2evpx8WNjLbM2Ax+shPZXxwc+TDHpgcZpFdkh117npm4a6bcy5hV27uQyeGSfNgSBnzK5rj2vptVo3fds41XQfZV1bZ2AuBdRtukxtdU3EqAcpjyGefQ557CufUrrKKkqZlOjY1GZXmleNdiPIzKn2VLEqvHoCB91a9KVoh2/dCOl4/pCytFsTcImVXz4w24LAj62O47ZrS6B0XTriGSewiLXkHKpeNvCv3RtqEKQSCA2Mgj4V96p/qmn6sX/AOwtc66F6jOn3kc3Phn3JR6xnGePVThh8sedeaMW4yr5Z0uqNTqTWrm7nZ7tmMikptIwI8HlQo4XB7+fHJNRVdP9tXTQSRL+DBiuMCQjsJMe6/ydf3r6tXMK7wacbRhqmXf2VdTWthPK90hO+MKjhdxTBO4Y7gNxyPsiq31Lexz3c8sCeHFJIWRMAYHHkOASctjy3VGUooq7F4ouHskVTq1tu8t5Hz8N8VMe3on8ox+n0Rcf78tUfp/VDa3MNwoyYpA2PUdmH3qSPvrqPtssRc29rqEB3x7drMPsPgoT8A2R8C9c5Y6iZV7Tj1KUY4Ga7GRWalOpdCksZhDKVL+Gsh2543Z905A5GOai6idgxSlKoFfSYyM8DPOPTz4r5oTQHTehup9L0t5HRr+ZpFCktFCAADngb88n19Ki9WudFnnlmLaoplcuVVbfALHJxkk4zVE8VftD8RTxV+0PxFY/TzeS2XSBdDDAsdVcD9Ei3APwJUg4+RFfHtI6jgvZIBaIyQQQeGqsoXBzyAATxgKPuqoUZgO/FVQzYsUr6kQrywKg9iQR/bXzWiCr30z1RZfk5tOvkmVGkLrNHtbYxOQdvcEH0DZB+NUQmvqRCuNwK57ZGM/jUlFMqdFl/I2nKctqbOn2Y7SYSEegLttU/E5FY6n6oWeGK0tYzBZw8ojHLu/OXkI43ZJOBnkk5PGKzWN4zjIz86nb8izNKV8mQDzH4itEPqpLRorVi30uS4QDG3wURi3fOd7ALjj17mo2sqMnA5PoO/4UYOsXPW2lPpo04i/8IIqh9kO73WDA/XxncPSua6xHbKw+iyTOhXnxUVWDZ7YViCMedaLDBweCPI9/wrFYjBR0VuzpfTXXtr+TGsNQSeRcFFaMIT4fBXlmGGRu3fhVqhawkAkxatM8WBgyqofPmCF4xUeJB6j8RX1VUEnaDYpWGYDuQPnQMO/GK0QzVq6Q63lslaB0W4tJM74H7c/WKnB258xgg/A81U/FX7Q/EV9A5qONqmXRbLqw0qY74Lue0B7xTwPJt/VkiY8emcn41t6MmkWkizTXE98yEMsUUDRpuHYsZWG4A84yPkapBNfUqFfrArntuBH9tTt4tiya606g+n3clzs8MMFAUnJAUYGTgcnv9/nUJWKzVSpUiGKUpVAr7ikKsGUkMpDAjuCDkH5g18UoDrdt1BOen5Lkvm4W5EYlKRltpdPVcdmIziqlofX15FPG8krSRK4MqeHF70eRuHCjBx2ORzirDo08SdNymaMyp9MxsDlCTujx74Bxjv28qqsepWhtrtI7YwSvAoVmuGk3AT27MgUovJC7vlGa4xSyq5Nvghbkme4fwlJMs52Lxkl3O1fTPIFXXqcrowS1tdv0sxh7i6wC6lu0cRI/NjjORzjHmc1Aez0qNTs9+Nv0he/2jnZ9+/bW97WlYatc7vMoR+r4aYrTzJR8E4s1dG64vYJVdriWVNw8SOVi6uufeBVs4OPMVoXyfS76QWy8T3LeEuMYDudoIH1QAefTFRNWv2VlRq1pu7b2xn7XhyY/f+/FVpRTaJvBJ9VXK6S4s7HCzqgNzdYHis7DOxGP8WgUg+7z7w9DmBsesruM/nJWuIz9eG4PiRuPMEPnHHmK9faSpGqXme/jfuKqR+7FVqkYpxVhvJcevenIoUt72zBFrdrlVPJikxkpn0xnHptYelWH2adQRLaTpqBD2weK3G4LiNJBIDk4zs90Z9M5r51Hjpa33/WNx7mf6WQjH9TP3VU9NH+ar39ot/8Au1j3Rp/Nf2a0zHXXSr6dcmM5aJ8tDJ9pPQn7S8A/cfMVLdJ6/Omn34EpHgxw+CfdzGWlIbaSMjINb/RWpxajbfkm9YBgM2cx7owHCZ+A4A81yvkKhodMltLbVoJ1KyILdT6H89wwPmpHIPxq3a7Zbx9yeUaHRfTraleLDuKqcySv5qgxuP6xJAHxbPlW5r3VbI7QacfotqjFV8L3XlxxveUe+xOM9+2Ks3sKxuvgMbzbrt+WXz+8r+6uWRjgZ9KqzJp8DguHT/VZkkSDUv4VayEIxl5eLPAdJT7y4Jyee2ajetumm0+7e3YllxujY/pRtnBPxBBB+Kn1qAk7H5V1P2748SyB/jBbtu9cZTGfvDfvpqSS5G0SPsxvRd2ctvePvNxK9vEWAyMQqxAOM8A5Hyrkl7aNDI8Ugw8blG/WUkH7uKn0untrGxljOH+nTzL841tlH3HBH3mp72j6N9KurS6tRlNSVAMD6s3uqc+nukE/qOfI1I+mXh/4HlE57J7dYbSYlR408Es6kgHbHEQiHB+07OR+rXKLjUpZZBNJIzSe6d5xnK429vTA/Cuq9DXSSareJFzDDp7W8Q8vDiaNQfjltzf164/F9UfKkF6m/oHo69omvTvoN5cO+6eOfYkpVNwB8Lz28n3jyfWuYos15cKMmSaaQLk92Y4Az8P+Qq+dPf6tX/7SP+xUD7Kiv5WtN32nx+t4b4/89cVI47mg80SXVVyukuLKxIWZUBubrA8VnYAhEY/xaBSDhefeHocxfT3XN1BMhlnlmhLjxY5SZA0eRuwHzhscgjHIHlXl7SlI1W8z38b9xVMfuxVarUYpxyG8mxfyK0sjIMK0jMoxjCliQMeXGOK8KxWa6GTFKUoBX3Em5gowCxAySABk45J4A+J7V8VmgOnw2Uf5DazN5YC4Nx4u03MWMbl43A4zgZqpwdHszANe6YgJ5Y3UZwPXA7/Kq9FEzsFRWZjwFUEkn4Acmvq4t3jbbIjow7q6sp/3WANYUWuS2TPV3gxXrLZFfDhEaxyIQdzIqkybh3Yvk59RVg16+h1hI5vEit79EEciStsjnAzhkkPCtyfdPrjyBqg0q9uhZZrDoyUuPpL29tCCN8klxAfd89oRyWOO39taev3saX8ktkVSNJg0BQYACYwQMdiRn45qECj0FWH/ACfSKGKa8naHx13xRRxeJI0fk7ZkRUU+WSSfSmnkE51JPBrBS5ikigvNgSaCVgiyFezxyN7pOONpIOAPT3oSDpKUEfSpLe1jzy7zQscee2ON2Z29B5+tfOsdPJFaxXcNws8MkpiIMZjdJAC21k3MOw7hvMd81AAVIrGGH5LV1t1OlyILa2VktLVdsQb6znGC7fHHYfE574G/o2mK2lXEZubJZZ5YZER7iNTtTOQwJ91vePB9Kr+h9OSXKPLuSG3i/jJ5SQi9uBgEu5zwqjzHbIr7WwsS236bOOf4w2fufgLgyAfHb91SlVIEKrEEEEgg5BBwQR2II7EHzrpmr9Wx3+jTeLsF7H4Mch4BljEilWHrzkkeRLdg1UnqDp2a02F9jxSjdFNGd0cg+DeRx+ieah6rSlTGUTPSPUL6fdJcRjdjKunbfGcblz5dgQfVRUtrmhRXUrT6bLE6SEubd3SOWJicsu2QgMuc4IPw571C6D0/NdlvDCqka7pZZDtjjX1Zvu7AE17tp9gG2m9nbn662eU/BrgOR/VHyo6u1sEho2hRW0qTajJEiRsH8BJI5JZSpyF2xsQqk4yWI44+IjeqNek1G7aeTClyERc8ImcKu4/PJb1JPA4GepunxZmEpPHPHPF4kciKygrnHKnsc+WajLGKN3All8JcH39jPg+XuKQTmir3DwW/X9MX8m2aLc2TyW/0hpUW4iJ/OOrKFAPvnaOw863+jOsI4NMuYpSpmt2MlnuxnfKGQ7Ae5QszH4OajtV6Git7eG5kv08KcAxFbeUlsjd9XdkcetUs1ElJUXKZ0n2PCK2mee4ubWOOS2aMBp49+S6HlCcjhT3+FUG904xSCIvC5OMNHIjpySBlwcDtznsO9adWW/6Qki02C/LZWZ9uzH1UO7Y+7PIbHbH6Qq1TtvZNlv0a2jj0W6s3u7ATyzb0X6TFjA8Lu2cA+4a5tl7aYFHXxInDK8bKy7hgghl4Yf8A9Faletqis6h32KTy+0ttHrtBBPyoo1Ysu/Uc0GsFLmKSKC82BJoJWCLIV7PFI3uk442sQcAdscx2kdHuJUa9ktraBXBkaSeAllByVVUdiSe331sXXREMdnHetfp4ErbEItpSxb3sjZuyPqN39KphUAnH44xUjqosr8m/r0sb3M7QhViMzmMKMAJk7cDyGMcVo1is10RkxSlKAUpQmgLv7LbYzPdwRlo55bUrFMA2IznJBdeYw/A3fAgc4B+OvbgqlpZTsXubUMJpnD8eIQVQMRukVV/Swc4G3PNbnXyGzs9PtrfKQywC4kdTgzTe6clhyduQQPLcvoMSWgKvUEPgXO9bu1CkXKrnfCTgo57eJjOM9zyOziuN57+PxG/BTNV6Wa3gjna5smSVS0QRpy8gHBwphGMHjLbR8agKlup9U+kTkhDFHEohiiPeOOPgKR9rOS3xJqJrqrrJlgiutzaHDr1pBLaypHe21usMkT9iFzjtyFySVcAj3sHkcckJqUvLWewnX3zHKESRXjYj3XAYYbg9uCO2QRzWZK9PITGs2NzaE2twskYD+J4bfVLY271I91uONw+VRTHg4rqGp9QHUdClkuwpntrhEjlwAWLbM9v0thOQODgGuXsODVg29ho6b7W4RZ29hp8fEaRmR8fpycDcfU5Ln+tXM66d7VpRfWljqMXKbDFLj/4chwcNjthgy/Mr6iuY1npe0stnTfZ9D9O0nULN+fBxNCT+g7ByMfDdGSf129a5kDxmumdB3AsNJvryTg3GIIAf02UOAQPQM7Z/o29K5mB5Uh7pfn1D0jpnWNt9C0Oxt04NywmmI/TO0Ngn0DMmP6MVzOundUzfT9CtJ4/eezYRzqO6jbt3EehIQ/Jj6GuZU6es/Ikektw7KiMxKxghAeyhiWIHzYk/fXlW5caa6Qwztt2TFxHzyfDIVjjHbJx9xrTroZOj9eH/ADNo/wDR/wDQtc4ro/Xg/wAy6Of/AKf/AED/AArnFY6ev5+5qWzc0bTWuZ4oE+tLIEz6Anlv6q5b7q6V0/qi6m+p2ClfCkhzaDyXwMJHj54RvuNVTo0m2hu9QHDQxiGA4BxPN7u4ZGCUjLHHo1e/TfX9zFdwyTSIYhIBJ+Zt19w8MdyxhhgHPfyrM03dcBYKaPvHwNKtftQ0b6LqU6gYSU+MnykyW/B9w/CqpXRO1ZlnRdd/1asPT6W39txXOq6Nrn+rVh+1t/bcVz+ztWlkSNBl5HCKPVmIA/eaxDT+rKzxrNe1/bGKWSMlWMbshK5wSpIOM+WRXjXQhilKUAoTSvS3mZGV0OGUhlPHBHY4PFAWXS+vGS2W1uILa8gQ5jE2cx9+A48uePMDjOOK1LzrCZzH4Hh2scL+JHHbjaqv9pu5dscZbPBIxyavCa9MdBa6JT6SLoRCbwodwTcvH1MdiR2rW6IlGrpc218kbskBkiuBHGskZBxjegGRkg4Pfac58uNpW6N/uVnVus2uCXa1sFmYe9MIcuTjGcOSob44Jqrbx2yPxrKHIHyrqnsU1B57hrabZJCluWRGSM7SGXsduTwx7mty9CtIyss5UZF9R+Iqz3fVy3KRi7tYJ2iQRpKryxPsHZWMbYYD5eZ9a8o+uL7uswGecCG2A5+AjxXz1hrgvJIJcYdbVI5cKqgyq0hYgLxg7h6fuqtW8oGtq+uvOiRBI4YIiSkMedoY93YsSzuRxuYk49MmonePUVePZ3pe+C/ukjWae2iUwIyhgHffl9h4ZlC5UYPOfhXh011xKs4+nSPc2rhlljkAkGCDgqjcKQ2OBgYyKl1aS0CF0LqGe03iIq0cgxJDIoeOQfzkPw4yMGvX8u2m7cNPt93fBnuSmf6Pf2+GcVCEV1joTWZZtO1J5fDkktrcvCzRQnYRG5H6GDyoPOaTxkqyc21vqCW6ZTM6YRdscaBVjjX7KRjhRwPjwOeK0Ac1Y4uuL9SCJlOP0TDb4Pwx4fatXrDU47q9mnhUrHIVKggDGERTwO3vA1VeqIeGh65PZyGSB9pYbXUgFHX7LoeGH+PGK3G1u1Ztzadb7u5CTXKJn+iD4A+AIFQaIWIVRlmICgebHgD7zXUesdNhfSvDt+X0qYRSkAe9vCiVuPLxTn/7bVJNJryFZReo+o5bwxB1ijSFCkUcS7VRTjIAySew/Co2xvEjfc8ccoAPuOWA+Z2MDx868K6h7GdUkmuTbTFZIUtWZEaOIhSrRgc7d3Zj3JpL0xwFllcv/aAbiGO3ltbJ4oseGgEo24GOCJM9qqZq59N9YXEt1DFciK5gmmWN4pIYSMOwXIIQEFc5HPlUf7RNGjs9Qmhh/ixtZRnO0Mobbk88E8Z8iKRw6orzk+/8r/4MLU2dmYQ/ibcTZ8TBXfu8TO7BIqAsLtI33PHHMMEbJC23nzOxgTj54qxdB9MpdvLNcEraWsZkmI7sACQgPlkAkkc4HHJBGve9ZXBYi2b6HCD7kVviMAfzmTDO3qSTk0VXSIevU/Wz6girNBa7kG1JEDhkGQcD3yCDjGCD3quW1wqOrMqOAclGJAYeh2kHHyNWa86sNzYyQ3e2SdZI2gmKLv25PiKZAM9gOe5yQa9/Zfqki31vbgqYJZj4kbJGwYlCM5ZSR9Vex8qL0xeBtmJPaCXgS1NnYNBGdyRlZCFPPOfEzn3m5/nGvPTOuxbSCSKx01JFztYRvuXPGQS5xx/bWfaVqcj3txASBDFMRGipGoXAx+ioJ7nufOpT2Pag7Xsdq5V4GWQmNkjI3bS2cld2cj1rLS7bovJz9pdxJzkk5PzNKnesdWmmuZkkYFIriVY1CooVQ5AA2qM8Ad89qgq6LRGYpSlUgpSvSCIuwVcZYgDLKoyfVmIUD4kgUB0fTHjHTbmZHkT6d9VJAhzlMe8UcY+6sa2ot9KSfSh4dtc/m7tiS04fkBGkzgR5yuFA5I+3XtHpw/ITWZns/pJuRKI/pNv9Xcv6e/bnAJ71GezjVY4ZJ9PvigtrlWVyXQqkoHDCRSVwQMbgTyqVw+X5NlCrpHsIOL+Q/wCzN/eSqTr2jm1lMZkhlXJ2PFIjhlBwCdpO0n0OKvXsdgW3me4uJraKN7coheeDcSzL+gH3LwD9YCt9RpwZI7K107qOnrcW7G1uEAljOWu1Kphl94jwASB3IyOBUDqbgzSkEEGVyCOxBY4PyxUwnRkoAH0jTuBj+Vwf4179SaNFaWkCeJbTXMkzvI0Lq/hxqqqse4epJbt3B9OanG8EyaPSfU0+nz+NAQcja6N9V19D6Edww5HxBIPRmtNM18MYP4Hf7SxUgYc+eQOJB/OGGHnxxVH6X0yK5tbuPdAt1uie38RlQsAX8RFdsAZBHGe+3PrW10xpEljdRXV6Vt44G8TBkjMkhAOEjjRiWLEgEnCgE81maTdrDKiqXtq8MjxSDDxuUYejKcH94roXsxkVdO1cyKXQW/vKG2krslyA2DtOPPB+VULWNQNxPNOwwZZGkIHluJOPjjtXROiLARadqMU09pFJdQ7Ila5tzn3Xxna528t51ep7c+BHZXumdSsFnz4E0RMUoWSS5VlRjFIBlfBXOc7Rk92FU9ew+VWRejZjx4+nf/lw/wCNOsdOhtjbQRPDK62+6aWJgytK7t7u4dwgAA7cHyqpq8Eyevs8tk+lG4mZUitEM7MwJUP9WEEDJz4rAgAZ9w1avZvb25uLm1a9S4F9A6MojnUs2GYtudcZ2lz3z+FREujmHSWiSW0aea4Ek6C5tsrDGrFFz4mGO/3sKSecc1W+kxKLqKSExhonWTMkscYwpGQWkYZyDggZOCeKy13J5Lojr21aGR4pBh43KN+spIP3ZFX32F/6Sf8AZJP78NePta0+I3b3VtLbyxShS/hyxFlk+qfcDbiCADkA9znFbvsetxbXJubiW2ije2ZU3XEG4lmjI9wOWXhT9YA0lK+nYSpmegbW2mSeSxhK6hAviQrcSeKpHmVCrGN47cg4LKfPjnd9dyTSPJMzPI7Zdm7lviPL0x5YxU1p802lXcM+Y2Ktn81LFIHj7OPzbnGVPG7HOD5VL+0vSYDM15Zy27wTAOyLJHvSRvrfms7sEkMcDgls4AqrEvqOCY6RA/yc1LZ9fe2/9XbFn/2Zrl9WnoPqlbJ5Y51Mlrcp4c6DvggjcB5kAkEeYPqBXnedHSFibJ4ruE8o6SRhwvkHidlZGx34x/ZReluxtFaqy+zb/Sln/Tf9LVsPoUdrY3D3T2/0p9iwQiRHkQbwZHOwkKdvHfsDnk4p7NbM/TYLh3gjhilO9pJoUIwp7IzBz9YcgY5PPBqyknFkSybfXklh+ULrfHfl/GO7ZLbqhbjOA0LMB8yakvZM9mdSi8JLxZNr7TJLAyY2HOQsKnt2war3tFs/4bcTo8LwyzEo0c0L5yM8orFl7HkgD41J+yOERXsd1NJBFCquNzzQqSxBXHhl9/c9yMcVhpfp/sa5Kn1F/K7r9ql/4j1oVNdXae0dzM5aFklnkdGjlhkypcsMhGJXgj6wFQtdVoy9mKUpVIKUr6RCxAHcnA+Z7UBK6L07Jco8uY4reL+MnlJCKfsjAJdznhVBPI7ZGdiLS7Fm2/lBl8t7WsgT8fELAfErVq9r0YtI7HT4uI4ofEYD9N2JXcfU5Dn+ua5tWItyVleCU6l0N7KdoHaNyFVg0ZJUqwyCCQPKouve6u3lIMjFiqKgJ8lUYUfIAYqe9nOjLeajBFIMx5LuD2ZUGcH4E4B+BNW6VsHjB0wVhSe7mS1ikGYgys8sg+0sK87P5zFRyPUZ9LLp2C5YR2t4pmP1Y54mh3n0WTcybj5KSM19e0fU2uNSuWJOI5TCg9FiJXA+BYFv61VsH0yD6jyPz9aitq7GD2vrN4XaKVGSRDhkYcg/+c57EEEVixgjLgSSCFDnL7GYDg491Bk5PHHbNdF9pEQudN07USPzzqIZT9o7WIJ+TI3+/wDKuZS/VPyNWMu5Bqi4dUdEiwRGmu4S0sZeJEjmJfGOM4wmdw5b1qA0awjmkEbzLCWIClkkYFiQADsBK9+54q++2086f+yn/t/4VzvTz+ei/pU/vCswbcbYaSZv9T6ILOZoDMksiHEm1HAQ8EDLD3sg+VfPTekLdzLCZ0hdyFj3pIQ7HyygO3y5PHNbntCfOp3h/wBoYfhgf8q8uh/9I2f7TH/eFW3234HJjq7piXTp/BmwcqGR1B2uvnjPmDwR5ceorV0LTUuJViaZYWdlVCyOwZ2IABKD3eT3PFdG0nUU1mGTTbtgt1EzNaTN+ltJ90nzO0YI8157rmuf6fZyQX8MUqlJI7uJWU+REifu8wfMEVIybVPZaPPqDSltZmhEyzMjFZCqOoV1OCuXHvdu44qNAqU6rbN9dn/apf77Va/Ypo6z35kkAK28fiAH7ZOFP3e8fmB6VXLtjbJVuiBn6XFuF+nTrbO67lhVGlm2+RdVIWPPkGbPw4Netr0tDcRyvaXiO8MTSvFLE8T7FGSVOWVvuPGRnGahNX1JrmeWdyS0rl+fQ9h8guAPgBXla3TxEmNipKMhI81YYYfIg4q1KtjB4VZelekF1BhHFdQrMVLGJ4peAD9sLtPcHv51WqvXsVP+dY/6KT+wUm2otoLZWNb0uK3YxpcJM6uyOEjlUKVOD7zgBucjj0rQgRSyhm2qSAWwTtHmdo5OPQVs65/Krj9ol/vtWlVWiMuD9DoLQXpvoPo7PsD+Dcbi2SMeHt3ZyD+HeqjIoBIB3AEgHBGR5HB5GRziug3X+rEH7c396WueVmDbu/krQrNYrNbIYpSlAK+kcqQR3ByPmORXzSgOme19hdxWWow+9FJF4TkfoODuCn0OS4+a1zSpfQ+o5rVXjXZJBL/GQSrujf47cgq3b3lIPA9Bj3TV7IHcNOUkchWup2TPxTGWHwLViKcVRXki7/TpIfC8QAeLCsyc943ztJ9M7TxU37N9ZW01GCWQ4jJMbk9gHGMn4BsE/AGo3qPXZL2bxphGrbAgWNdqqi52gAk8DJ86i6tWqY5LP7StKa21K5DA7ZJDMh8mWQljj4Biy/1arFWCDqlzClvdRR3cMf8AFiQuskY9EnQhgvwORwB2AFZtuoYYGD2tlEko+rJNJJNsPqqNtQMPIkNiorSoYLV7RpRbaZp2nMfzyqJpVz9X3WGD82dsfqH4VzKQcH5Vs3l280jSSuzyOcszHJJ/84x2AAArwqxj2oN2dJ9s53fk5xyjWnusOx+oe/yIqh6JaNNcQRIMs8yKPvYZ/AZP3VL6d1ay24tbmGK7tlOUSQurxn+ZMh3KO/HPfHA4rK9UpCG+g2kVq7KVM3iSyyhT3CPIcR5HBIGfjWYpxjRXTdmj1dcCS/u3ByDdS4PqN7AH8BXv0EudSsx/tKH8Dn/lUCBUt01rf0OYTiGKWRCDGZDJhDzkhUcAkg/pZxjjFaa9NInJq3crR3DsjFWSdirDupDHBB9QRXVLKJNdSC6TYmoWksXjr2EsauDuH3Akehyvoa5brF8s8rSrDHDuyWWMyFS5JJb84zEE57DA44A5r16c1uWyuEuIT7yHkeTofrIfgR+BAPcVJRbWNlTo+eo/5ZdftMv/ABGq4exPWEgvmikIAuI/DBP2wcqPvG4fPA86o2oXPiyyS4x4kjPjvjcxbGfPGa8AarjcaInTs3Na0trW4lt3BDROU58wPqn5FcH76xpWmyXMoiiALsGPJwMKpZiSewwDUvN1X46qL6CO6ZF2rKWeObaOwaVPrgfzlPc85Nelp1Wlusgs7SKFpYzG8rySyybD3Cliqpn4DnA9BS5VrIwVhTmr37FR/nWP+hk/sFUQCrL0t1Z9AYSQ2tu0wUqZXackgnJ9zxNg7AcKO1JpuLSC2Q+ufyq4/aJf77VpVJ63qaXDF1t4oXZ2dzG0x3Fjk+7I7Becn3cd60IHAYFlDqDkqSwDD0ypBGfUHNVaDOg3K/8ApiE+l6T/AO+Uf8657FEWZVUFmZgqgdyxOAB8STirb/l1/BRZ/QrQ26tuCFrk+8STneZd2ck+deel9ZJbyLJFp1grocqxE7EH1G6Q4PxrEbV45K6ZXdTsWgmkhcqXjcoxU5G4cHBwMjPwrWr0uZzI7u31ncu3zYkn95rzroZMUpSgFKzSgMUrNKAxSs0oDFKzSgMUrNKAxSs0oDFKzSgMUrNKAxSs0oDFKzSgMUrNKAxSs0oDFKzSgMVmlKAxSs1igFKUoBSlKAUpSgFKUoBSlKAUpSgFKUoBSlKAUpSgFKUoBSlKAUpSgFKUoBSlKAUpSgFKUoBSlKAUpSgFKUoBSlKAUpSgFKUoBSlKAUpSgFKUoBSlKAUpSgFKUoBSlKAUpSg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QSEhUUEhQSFRUWFB8YGBgXGBUeHRoYHSAaIBweIBcaHCggGxslGxweIjEhJSkrLi8uFx8zODMsNygtLysBCgoKDg0OGxAQGywkHyQsLDIsNCwvLCwsLCwsLCw0LDQsLCwsLCwsLCwsLCwsLCwsLC8sLCwsNCwsLCw0LCwsLP/AABEIAOEA4QMBIgACEQEDEQH/xAAbAAEAAgMBAQAAAAAAAAAAAAAABQYBBAcDAv/EAE0QAAIBAwMCAwQFBgkLAgcAAAECAwAEEQUSIQYxE0FRByJhcRQyUoGRFSNCcnShJDM0YnOCsbLRFiU1NmSSs8HCw/AmokNUY4OUtOH/xAAZAQEBAQEBAQAAAAAAAAAAAAAAAQIDBAX/xAApEQACAgIBAwMDBQEAAAAAAAAAAQIRITFBAxJhIjJRcbHwE4GRocFC/9oADAMBAAIRAxEAPwDldKUr6h5xSlKAUpSgFKUoBSlKAUpSgFKUoBSlKAUpSgFKUoBSlKAUpSgFKUoBSlKAUpSgM0rFKAzSsUoDNKxSgM0rFKAzSsUoDNKxSgM0rFKAzSsUoDNKxSgM0rFKAzSsUoDNKxSgM0rFKAzSsVmgFYpSgFfSYyM5xnnGM488Z88V80oDpHR/Rem6m0i28+oI0ahisq2+SCSMgpkeX76jtY0TSbaaSF7nUWeNirbYocbh35OM1M+wFv4ZOPW2/sdf8apnXTZ1G8I/+Zf+2uKvvas3xZO6JoujXEyQi61FHkcIhdIQpY8KMhWwSeOfUVW+q9LW0vJ7dGZlifaC2MkYB5wAPP0rUsYZQDPGpxAyMz8YRi35vPzYU1bUXuZpJ5SDJI25iBgZwB28uBXRJp7Mt4NSlKBq0QVZOkelTeCWWSQQWtuu6aYjOOM7VX9J8fhkd8gGt12PoLSRf6BcWkTBZTK2T/PDJImfRSFVc+max1JdqLFWUc3WjhtottQZe3iGaIMfj4eNv3Zr3626Rgtbe3u7Sd5YLhsKHUBl90tyRjtggjAINVjVNNltpWinjaORe6sPL1B7MvxHFe0+tSvaxWjEeDFI0iDHIZt2fe8x7x4+NK00xZHUpQtitkFSeiC0Jb6YbsDA2G3EJ55zu8Q9u2MfGoylAdRufZ7p6WH5QN1emAorgBId53EKBgjG7cccnFQOl6Xo9wwjF1qFu7HCm4SApk9smPt95FXLVD/6TT9WL/jpXGWHFcYXJO3ybeCy9a9Gz6bIqy4eN8+HKoOGx3BB+qw9PwJ5xW67V7W5Nuj2ccx/PkxcHvuWM+IfxOD+sK4rWunJyjbMyVMUoTSuhBVg6T6RnvyxTbHDHzLPJwiYGTz+k2OcDsMZIyKitKsGuJooI/ryyBB8MnGfkBz91dU9rs62Fna6bbe6jAtJjuyqR9b1LuSx9StYlKmorbKlyUy4GkQEoPpt4R3kDJDGT/NGCxHxP7639D07R72RYQ17ZyudqF3jdGY9l3beCT5HGcgA5NUSvpHIIIOCCCD6Ecg/jTt8sWSfVWj/AEO7mtt+/wAJgN2MZyqt2ycfWx38qi63db1WS7nkuJdviSEFtoIGQoUYBJxwo860q0rrIZilKVSClKUB0/2A/wAtn/Zv+tKjOqrrTPptz4lvfF/HfeUmiCltxyQCmQM+VSfsBH8NnP8As39rr/hVG6s/l13+1S/32rilfUZr/ks7TWTaTf8A0OK5jcPb+L4zq2V8X3cbeODnyHlVCr0WZgrKGYK2NygkBsHI3Ds2DyM9q377RHhtre4cqFud/hrzu2oQCx4xgk8V0SojyRhrpXXvWljd6fDb28JWRCpAKBRCFHIDDvntxxjnyrmtKOKbT+BYqa6U6nn0+bxYCORh0b6si+h9CPJhyPkSDC1LzaC62Md7uUxyTmELzuDAMcnywdpqutMiO26d1LpmuRiC4RRKe0UvDhvWOQYyf1SD6iuZ+0T2evpx8WNjLbM2Ax+shPZXxwc+TDHpgcZpFdkh117npm4a6bcy5hV27uQyeGSfNgSBnzK5rj2vptVo3fds41XQfZV1bZ2AuBdRtukxtdU3EqAcpjyGefQ557CufUrrKKkqZlOjY1GZXmleNdiPIzKn2VLEqvHoCB91a9KVoh2/dCOl4/pCytFsTcImVXz4w24LAj62O47ZrS6B0XTriGSewiLXkHKpeNvCv3RtqEKQSCA2Mgj4V96p/qmn6sX/AOwtc66F6jOn3kc3Phn3JR6xnGePVThh8sedeaMW4yr5Z0uqNTqTWrm7nZ7tmMikptIwI8HlQo4XB7+fHJNRVdP9tXTQSRL+DBiuMCQjsJMe6/ydf3r6tXMK7wacbRhqmXf2VdTWthPK90hO+MKjhdxTBO4Y7gNxyPsiq31Lexz3c8sCeHFJIWRMAYHHkOASctjy3VGUooq7F4ouHskVTq1tu8t5Hz8N8VMe3on8ox+n0Rcf78tUfp/VDa3MNwoyYpA2PUdmH3qSPvrqPtssRc29rqEB3x7drMPsPgoT8A2R8C9c5Y6iZV7Tj1KUY4Ga7GRWalOpdCksZhDKVL+Gsh2543Z905A5GOai6idgxSlKoFfSYyM8DPOPTz4r5oTQHTehup9L0t5HRr+ZpFCktFCAADngb88n19Ki9WudFnnlmLaoplcuVVbfALHJxkk4zVE8VftD8RTxV+0PxFY/TzeS2XSBdDDAsdVcD9Ei3APwJUg4+RFfHtI6jgvZIBaIyQQQeGqsoXBzyAATxgKPuqoUZgO/FVQzYsUr6kQrywKg9iQR/bXzWiCr30z1RZfk5tOvkmVGkLrNHtbYxOQdvcEH0DZB+NUQmvqRCuNwK57ZGM/jUlFMqdFl/I2nKctqbOn2Y7SYSEegLttU/E5FY6n6oWeGK0tYzBZw8ojHLu/OXkI43ZJOBnkk5PGKzWN4zjIz86nb8izNKV8mQDzH4itEPqpLRorVi30uS4QDG3wURi3fOd7ALjj17mo2sqMnA5PoO/4UYOsXPW2lPpo04i/8IIqh9kO73WDA/XxncPSua6xHbKw+iyTOhXnxUVWDZ7YViCMedaLDBweCPI9/wrFYjBR0VuzpfTXXtr+TGsNQSeRcFFaMIT4fBXlmGGRu3fhVqhawkAkxatM8WBgyqofPmCF4xUeJB6j8RX1VUEnaDYpWGYDuQPnQMO/GK0QzVq6Q63lslaB0W4tJM74H7c/WKnB258xgg/A81U/FX7Q/EV9A5qONqmXRbLqw0qY74Lue0B7xTwPJt/VkiY8emcn41t6MmkWkizTXE98yEMsUUDRpuHYsZWG4A84yPkapBNfUqFfrArntuBH9tTt4tiya606g+n3clzs8MMFAUnJAUYGTgcnv9/nUJWKzVSpUiGKUpVAr7ikKsGUkMpDAjuCDkH5g18UoDrdt1BOen5Lkvm4W5EYlKRltpdPVcdmIziqlofX15FPG8krSRK4MqeHF70eRuHCjBx2ORzirDo08SdNymaMyp9MxsDlCTujx74Bxjv28qqsepWhtrtI7YwSvAoVmuGk3AT27MgUovJC7vlGa4xSyq5Nvghbkme4fwlJMs52Lxkl3O1fTPIFXXqcrowS1tdv0sxh7i6wC6lu0cRI/NjjORzjHmc1Aez0qNTs9+Nv0he/2jnZ9+/bW97WlYatc7vMoR+r4aYrTzJR8E4s1dG64vYJVdriWVNw8SOVi6uufeBVs4OPMVoXyfS76QWy8T3LeEuMYDudoIH1QAefTFRNWv2VlRq1pu7b2xn7XhyY/f+/FVpRTaJvBJ9VXK6S4s7HCzqgNzdYHis7DOxGP8WgUg+7z7w9DmBsesruM/nJWuIz9eG4PiRuPMEPnHHmK9faSpGqXme/jfuKqR+7FVqkYpxVhvJcevenIoUt72zBFrdrlVPJikxkpn0xnHptYelWH2adQRLaTpqBD2weK3G4LiNJBIDk4zs90Z9M5r51Hjpa33/WNx7mf6WQjH9TP3VU9NH+ar39ot/8Au1j3Rp/Nf2a0zHXXSr6dcmM5aJ8tDJ9pPQn7S8A/cfMVLdJ6/Omn34EpHgxw+CfdzGWlIbaSMjINb/RWpxajbfkm9YBgM2cx7owHCZ+A4A81yvkKhodMltLbVoJ1KyILdT6H89wwPmpHIPxq3a7Zbx9yeUaHRfTraleLDuKqcySv5qgxuP6xJAHxbPlW5r3VbI7QacfotqjFV8L3XlxxveUe+xOM9+2Ks3sKxuvgMbzbrt+WXz+8r+6uWRjgZ9KqzJp8DguHT/VZkkSDUv4VayEIxl5eLPAdJT7y4Jyee2ajetumm0+7e3YllxujY/pRtnBPxBBB+Kn1qAk7H5V1P2748SyB/jBbtu9cZTGfvDfvpqSS5G0SPsxvRd2ctvePvNxK9vEWAyMQqxAOM8A5Hyrkl7aNDI8Ugw8blG/WUkH7uKn0untrGxljOH+nTzL841tlH3HBH3mp72j6N9KurS6tRlNSVAMD6s3uqc+nukE/qOfI1I+mXh/4HlE57J7dYbSYlR408Es6kgHbHEQiHB+07OR+rXKLjUpZZBNJIzSe6d5xnK429vTA/Cuq9DXSSareJFzDDp7W8Q8vDiaNQfjltzf164/F9UfKkF6m/oHo69omvTvoN5cO+6eOfYkpVNwB8Lz28n3jyfWuYos15cKMmSaaQLk92Y4Az8P+Qq+dPf6tX/7SP+xUD7Kiv5WtN32nx+t4b4/89cVI47mg80SXVVyukuLKxIWZUBubrA8VnYAhEY/xaBSDhefeHocxfT3XN1BMhlnlmhLjxY5SZA0eRuwHzhscgjHIHlXl7SlI1W8z38b9xVMfuxVarUYpxyG8mxfyK0sjIMK0jMoxjCliQMeXGOK8KxWa6GTFKUoBX3Em5gowCxAySABk45J4A+J7V8VmgOnw2Uf5DazN5YC4Nx4u03MWMbl43A4zgZqpwdHszANe6YgJ5Y3UZwPXA7/Kq9FEzsFRWZjwFUEkn4Acmvq4t3jbbIjow7q6sp/3WANYUWuS2TPV3gxXrLZFfDhEaxyIQdzIqkybh3Yvk59RVg16+h1hI5vEit79EEciStsjnAzhkkPCtyfdPrjyBqg0q9uhZZrDoyUuPpL29tCCN8klxAfd89oRyWOO39taev3saX8ktkVSNJg0BQYACYwQMdiRn45qECj0FWH/ACfSKGKa8naHx13xRRxeJI0fk7ZkRUU+WSSfSmnkE51JPBrBS5ikigvNgSaCVgiyFezxyN7pOONpIOAPT3oSDpKUEfSpLe1jzy7zQscee2ON2Z29B5+tfOsdPJFaxXcNws8MkpiIMZjdJAC21k3MOw7hvMd81AAVIrGGH5LV1t1OlyILa2VktLVdsQb6znGC7fHHYfE574G/o2mK2lXEZubJZZ5YZER7iNTtTOQwJ91vePB9Kr+h9OSXKPLuSG3i/jJ5SQi9uBgEu5zwqjzHbIr7WwsS236bOOf4w2fufgLgyAfHb91SlVIEKrEEEEgg5BBwQR2II7EHzrpmr9Wx3+jTeLsF7H4Mch4BljEilWHrzkkeRLdg1UnqDp2a02F9jxSjdFNGd0cg+DeRx+ieah6rSlTGUTPSPUL6fdJcRjdjKunbfGcblz5dgQfVRUtrmhRXUrT6bLE6SEubd3SOWJicsu2QgMuc4IPw571C6D0/NdlvDCqka7pZZDtjjX1Zvu7AE17tp9gG2m9nbn662eU/BrgOR/VHyo6u1sEho2hRW0qTajJEiRsH8BJI5JZSpyF2xsQqk4yWI44+IjeqNek1G7aeTClyERc8ImcKu4/PJb1JPA4GepunxZmEpPHPHPF4kciKygrnHKnsc+WajLGKN3All8JcH39jPg+XuKQTmir3DwW/X9MX8m2aLc2TyW/0hpUW4iJ/OOrKFAPvnaOw863+jOsI4NMuYpSpmt2MlnuxnfKGQ7Ae5QszH4OajtV6Git7eG5kv08KcAxFbeUlsjd9XdkcetUs1ElJUXKZ0n2PCK2mee4ubWOOS2aMBp49+S6HlCcjhT3+FUG904xSCIvC5OMNHIjpySBlwcDtznsO9adWW/6Qki02C/LZWZ9uzH1UO7Y+7PIbHbH6Qq1TtvZNlv0a2jj0W6s3u7ATyzb0X6TFjA8Lu2cA+4a5tl7aYFHXxInDK8bKy7hgghl4Yf8A9Faletqis6h32KTy+0ttHrtBBPyoo1Ysu/Uc0GsFLmKSKC82BJoJWCLIV7PFI3uk442sQcAdscx2kdHuJUa9ktraBXBkaSeAllByVVUdiSe331sXXREMdnHetfp4ErbEItpSxb3sjZuyPqN39KphUAnH44xUjqosr8m/r0sb3M7QhViMzmMKMAJk7cDyGMcVo1is10RkxSlKAUpQmgLv7LbYzPdwRlo55bUrFMA2IznJBdeYw/A3fAgc4B+OvbgqlpZTsXubUMJpnD8eIQVQMRukVV/Swc4G3PNbnXyGzs9PtrfKQywC4kdTgzTe6clhyduQQPLcvoMSWgKvUEPgXO9bu1CkXKrnfCTgo57eJjOM9zyOziuN57+PxG/BTNV6Wa3gjna5smSVS0QRpy8gHBwphGMHjLbR8agKlup9U+kTkhDFHEohiiPeOOPgKR9rOS3xJqJrqrrJlgiutzaHDr1pBLaypHe21usMkT9iFzjtyFySVcAj3sHkcckJqUvLWewnX3zHKESRXjYj3XAYYbg9uCO2QRzWZK9PITGs2NzaE2twskYD+J4bfVLY271I91uONw+VRTHg4rqGp9QHUdClkuwpntrhEjlwAWLbM9v0thOQODgGuXsODVg29ho6b7W4RZ29hp8fEaRmR8fpycDcfU5Ln+tXM66d7VpRfWljqMXKbDFLj/4chwcNjthgy/Mr6iuY1npe0stnTfZ9D9O0nULN+fBxNCT+g7ByMfDdGSf129a5kDxmumdB3AsNJvryTg3GIIAf02UOAQPQM7Z/o29K5mB5Uh7pfn1D0jpnWNt9C0Oxt04NywmmI/TO0Ngn0DMmP6MVzOundUzfT9CtJ4/eezYRzqO6jbt3EehIQ/Jj6GuZU6es/Ikektw7KiMxKxghAeyhiWIHzYk/fXlW5caa6Qwztt2TFxHzyfDIVjjHbJx9xrTroZOj9eH/ADNo/wDR/wDQtc4ro/Xg/wAy6Of/AKf/AED/AArnFY6ev5+5qWzc0bTWuZ4oE+tLIEz6Anlv6q5b7q6V0/qi6m+p2ClfCkhzaDyXwMJHj54RvuNVTo0m2hu9QHDQxiGA4BxPN7u4ZGCUjLHHo1e/TfX9zFdwyTSIYhIBJ+Zt19w8MdyxhhgHPfyrM03dcBYKaPvHwNKtftQ0b6LqU6gYSU+MnykyW/B9w/CqpXRO1ZlnRdd/1asPT6W39txXOq6Nrn+rVh+1t/bcVz+ztWlkSNBl5HCKPVmIA/eaxDT+rKzxrNe1/bGKWSMlWMbshK5wSpIOM+WRXjXQhilKUAoTSvS3mZGV0OGUhlPHBHY4PFAWXS+vGS2W1uILa8gQ5jE2cx9+A48uePMDjOOK1LzrCZzH4Hh2scL+JHHbjaqv9pu5dscZbPBIxyavCa9MdBa6JT6SLoRCbwodwTcvH1MdiR2rW6IlGrpc218kbskBkiuBHGskZBxjegGRkg4Pfac58uNpW6N/uVnVus2uCXa1sFmYe9MIcuTjGcOSob44Jqrbx2yPxrKHIHyrqnsU1B57hrabZJCluWRGSM7SGXsduTwx7mty9CtIyss5UZF9R+Iqz3fVy3KRi7tYJ2iQRpKryxPsHZWMbYYD5eZ9a8o+uL7uswGecCG2A5+AjxXz1hrgvJIJcYdbVI5cKqgyq0hYgLxg7h6fuqtW8oGtq+uvOiRBI4YIiSkMedoY93YsSzuRxuYk49MmonePUVePZ3pe+C/ukjWae2iUwIyhgHffl9h4ZlC5UYPOfhXh011xKs4+nSPc2rhlljkAkGCDgqjcKQ2OBgYyKl1aS0CF0LqGe03iIq0cgxJDIoeOQfzkPw4yMGvX8u2m7cNPt93fBnuSmf6Pf2+GcVCEV1joTWZZtO1J5fDkktrcvCzRQnYRG5H6GDyoPOaTxkqyc21vqCW6ZTM6YRdscaBVjjX7KRjhRwPjwOeK0Ac1Y4uuL9SCJlOP0TDb4Pwx4fatXrDU47q9mnhUrHIVKggDGERTwO3vA1VeqIeGh65PZyGSB9pYbXUgFHX7LoeGH+PGK3G1u1Ztzadb7u5CTXKJn+iD4A+AIFQaIWIVRlmICgebHgD7zXUesdNhfSvDt+X0qYRSkAe9vCiVuPLxTn/7bVJNJryFZReo+o5bwxB1ijSFCkUcS7VRTjIAySew/Co2xvEjfc8ccoAPuOWA+Z2MDx868K6h7GdUkmuTbTFZIUtWZEaOIhSrRgc7d3Zj3JpL0xwFllcv/aAbiGO3ltbJ4oseGgEo24GOCJM9qqZq59N9YXEt1DFciK5gmmWN4pIYSMOwXIIQEFc5HPlUf7RNGjs9Qmhh/ixtZRnO0Mobbk88E8Z8iKRw6orzk+/8r/4MLU2dmYQ/ibcTZ8TBXfu8TO7BIqAsLtI33PHHMMEbJC23nzOxgTj54qxdB9MpdvLNcEraWsZkmI7sACQgPlkAkkc4HHJBGve9ZXBYi2b6HCD7kVviMAfzmTDO3qSTk0VXSIevU/Wz6girNBa7kG1JEDhkGQcD3yCDjGCD3quW1wqOrMqOAclGJAYeh2kHHyNWa86sNzYyQ3e2SdZI2gmKLv25PiKZAM9gOe5yQa9/Zfqki31vbgqYJZj4kbJGwYlCM5ZSR9Vex8qL0xeBtmJPaCXgS1NnYNBGdyRlZCFPPOfEzn3m5/nGvPTOuxbSCSKx01JFztYRvuXPGQS5xx/bWfaVqcj3txASBDFMRGipGoXAx+ioJ7nufOpT2Pag7Xsdq5V4GWQmNkjI3bS2cld2cj1rLS7bovJz9pdxJzkk5PzNKnesdWmmuZkkYFIriVY1CooVQ5AA2qM8Ad89qgq6LRGYpSlUgpSvSCIuwVcZYgDLKoyfVmIUD4kgUB0fTHjHTbmZHkT6d9VJAhzlMe8UcY+6sa2ot9KSfSh4dtc/m7tiS04fkBGkzgR5yuFA5I+3XtHpw/ITWZns/pJuRKI/pNv9Xcv6e/bnAJ71GezjVY4ZJ9PvigtrlWVyXQqkoHDCRSVwQMbgTyqVw+X5NlCrpHsIOL+Q/wCzN/eSqTr2jm1lMZkhlXJ2PFIjhlBwCdpO0n0OKvXsdgW3me4uJraKN7coheeDcSzL+gH3LwD9YCt9RpwZI7K107qOnrcW7G1uEAljOWu1Kphl94jwASB3IyOBUDqbgzSkEEGVyCOxBY4PyxUwnRkoAH0jTuBj+Vwf4179SaNFaWkCeJbTXMkzvI0Lq/hxqqqse4epJbt3B9OanG8EyaPSfU0+nz+NAQcja6N9V19D6Edww5HxBIPRmtNM18MYP4Hf7SxUgYc+eQOJB/OGGHnxxVH6X0yK5tbuPdAt1uie38RlQsAX8RFdsAZBHGe+3PrW10xpEljdRXV6Vt44G8TBkjMkhAOEjjRiWLEgEnCgE81maTdrDKiqXtq8MjxSDDxuUYejKcH94roXsxkVdO1cyKXQW/vKG2krslyA2DtOPPB+VULWNQNxPNOwwZZGkIHluJOPjjtXROiLARadqMU09pFJdQ7Ila5tzn3Xxna528t51ep7c+BHZXumdSsFnz4E0RMUoWSS5VlRjFIBlfBXOc7Rk92FU9ew+VWRejZjx4+nf/lw/wCNOsdOhtjbQRPDK62+6aWJgytK7t7u4dwgAA7cHyqpq8Eyevs8tk+lG4mZUitEM7MwJUP9WEEDJz4rAgAZ9w1avZvb25uLm1a9S4F9A6MojnUs2GYtudcZ2lz3z+FREujmHSWiSW0aea4Ek6C5tsrDGrFFz4mGO/3sKSecc1W+kxKLqKSExhonWTMkscYwpGQWkYZyDggZOCeKy13J5Lojr21aGR4pBh43KN+spIP3ZFX32F/6Sf8AZJP78NePta0+I3b3VtLbyxShS/hyxFlk+qfcDbiCADkA9znFbvsetxbXJubiW2ije2ZU3XEG4lmjI9wOWXhT9YA0lK+nYSpmegbW2mSeSxhK6hAviQrcSeKpHmVCrGN47cg4LKfPjnd9dyTSPJMzPI7Zdm7lviPL0x5YxU1p802lXcM+Y2Ktn81LFIHj7OPzbnGVPG7HOD5VL+0vSYDM15Zy27wTAOyLJHvSRvrfms7sEkMcDgls4AqrEvqOCY6RA/yc1LZ9fe2/9XbFn/2Zrl9WnoPqlbJ5Y51Mlrcp4c6DvggjcB5kAkEeYPqBXnedHSFibJ4ruE8o6SRhwvkHidlZGx34x/ZReluxtFaqy+zb/Sln/Tf9LVsPoUdrY3D3T2/0p9iwQiRHkQbwZHOwkKdvHfsDnk4p7NbM/TYLh3gjhilO9pJoUIwp7IzBz9YcgY5PPBqyknFkSybfXklh+ULrfHfl/GO7ZLbqhbjOA0LMB8yakvZM9mdSi8JLxZNr7TJLAyY2HOQsKnt2war3tFs/4bcTo8LwyzEo0c0L5yM8orFl7HkgD41J+yOERXsd1NJBFCquNzzQqSxBXHhl9/c9yMcVhpfp/sa5Kn1F/K7r9ql/4j1oVNdXae0dzM5aFklnkdGjlhkypcsMhGJXgj6wFQtdVoy9mKUpVIKUr6RCxAHcnA+Z7UBK6L07Jco8uY4reL+MnlJCKfsjAJdznhVBPI7ZGdiLS7Fm2/lBl8t7WsgT8fELAfErVq9r0YtI7HT4uI4ofEYD9N2JXcfU5Dn+ua5tWItyVleCU6l0N7KdoHaNyFVg0ZJUqwyCCQPKouve6u3lIMjFiqKgJ8lUYUfIAYqe9nOjLeajBFIMx5LuD2ZUGcH4E4B+BNW6VsHjB0wVhSe7mS1ikGYgys8sg+0sK87P5zFRyPUZ9LLp2C5YR2t4pmP1Y54mh3n0WTcybj5KSM19e0fU2uNSuWJOI5TCg9FiJXA+BYFv61VsH0yD6jyPz9aitq7GD2vrN4XaKVGSRDhkYcg/+c57EEEVixgjLgSSCFDnL7GYDg491Bk5PHHbNdF9pEQudN07USPzzqIZT9o7WIJ+TI3+/wDKuZS/VPyNWMu5Bqi4dUdEiwRGmu4S0sZeJEjmJfGOM4wmdw5b1qA0awjmkEbzLCWIClkkYFiQADsBK9+54q++2086f+yn/t/4VzvTz+ei/pU/vCswbcbYaSZv9T6ILOZoDMksiHEm1HAQ8EDLD3sg+VfPTekLdzLCZ0hdyFj3pIQ7HyygO3y5PHNbntCfOp3h/wBoYfhgf8q8uh/9I2f7TH/eFW3234HJjq7piXTp/BmwcqGR1B2uvnjPmDwR5ceorV0LTUuJViaZYWdlVCyOwZ2IABKD3eT3PFdG0nUU1mGTTbtgt1EzNaTN+ltJ90nzO0YI8157rmuf6fZyQX8MUqlJI7uJWU+REifu8wfMEVIybVPZaPPqDSltZmhEyzMjFZCqOoV1OCuXHvdu44qNAqU6rbN9dn/apf77Va/Ypo6z35kkAK28fiAH7ZOFP3e8fmB6VXLtjbJVuiBn6XFuF+nTrbO67lhVGlm2+RdVIWPPkGbPw4Netr0tDcRyvaXiO8MTSvFLE8T7FGSVOWVvuPGRnGahNX1JrmeWdyS0rl+fQ9h8guAPgBXla3TxEmNipKMhI81YYYfIg4q1KtjB4VZelekF1BhHFdQrMVLGJ4peAD9sLtPcHv51WqvXsVP+dY/6KT+wUm2otoLZWNb0uK3YxpcJM6uyOEjlUKVOD7zgBucjj0rQgRSyhm2qSAWwTtHmdo5OPQVs65/Krj9ol/vtWlVWiMuD9DoLQXpvoPo7PsD+Dcbi2SMeHt3ZyD+HeqjIoBIB3AEgHBGR5HB5GRziug3X+rEH7c396WueVmDbu/krQrNYrNbIYpSlAK+kcqQR3ByPmORXzSgOme19hdxWWow+9FJF4TkfoODuCn0OS4+a1zSpfQ+o5rVXjXZJBL/GQSrujf47cgq3b3lIPA9Bj3TV7IHcNOUkchWup2TPxTGWHwLViKcVRXki7/TpIfC8QAeLCsyc943ztJ9M7TxU37N9ZW01GCWQ4jJMbk9gHGMn4BsE/AGo3qPXZL2bxphGrbAgWNdqqi52gAk8DJ86i6tWqY5LP7StKa21K5DA7ZJDMh8mWQljj4Biy/1arFWCDqlzClvdRR3cMf8AFiQuskY9EnQhgvwORwB2AFZtuoYYGD2tlEko+rJNJJNsPqqNtQMPIkNiorSoYLV7RpRbaZp2nMfzyqJpVz9X3WGD82dsfqH4VzKQcH5Vs3l280jSSuzyOcszHJJ/84x2AAArwqxj2oN2dJ9s53fk5xyjWnusOx+oe/yIqh6JaNNcQRIMs8yKPvYZ/AZP3VL6d1ay24tbmGK7tlOUSQurxn+ZMh3KO/HPfHA4rK9UpCG+g2kVq7KVM3iSyyhT3CPIcR5HBIGfjWYpxjRXTdmj1dcCS/u3ByDdS4PqN7AH8BXv0EudSsx/tKH8Dn/lUCBUt01rf0OYTiGKWRCDGZDJhDzkhUcAkg/pZxjjFaa9NInJq3crR3DsjFWSdirDupDHBB9QRXVLKJNdSC6TYmoWksXjr2EsauDuH3Akehyvoa5brF8s8rSrDHDuyWWMyFS5JJb84zEE57DA44A5r16c1uWyuEuIT7yHkeTofrIfgR+BAPcVJRbWNlTo+eo/5ZdftMv/ABGq4exPWEgvmikIAuI/DBP2wcqPvG4fPA86o2oXPiyyS4x4kjPjvjcxbGfPGa8AarjcaInTs3Na0trW4lt3BDROU58wPqn5FcH76xpWmyXMoiiALsGPJwMKpZiSewwDUvN1X46qL6CO6ZF2rKWeObaOwaVPrgfzlPc85Nelp1Wlusgs7SKFpYzG8rySyybD3Cliqpn4DnA9BS5VrIwVhTmr37FR/nWP+hk/sFUQCrL0t1Z9AYSQ2tu0wUqZXackgnJ9zxNg7AcKO1JpuLSC2Q+ufyq4/aJf77VpVJ63qaXDF1t4oXZ2dzG0x3Fjk+7I7Becn3cd60IHAYFlDqDkqSwDD0ypBGfUHNVaDOg3K/8ApiE+l6T/AO+Uf8657FEWZVUFmZgqgdyxOAB8STirb/l1/BRZ/QrQ26tuCFrk+8STneZd2ck+deel9ZJbyLJFp1grocqxE7EH1G6Q4PxrEbV45K6ZXdTsWgmkhcqXjcoxU5G4cHBwMjPwrWr0uZzI7u31ncu3zYkn95rzroZMUpSgFKzSgMUrNKAxSs0oDFKzSgMUrNKAxSs0oDFKzSgMUrNKAxSs0oDFKzSgMUrNKAxSs0oDFKzSgMVmlKAxSs1igFKUoBSlKAUpSgFKUoBSlKAUpSgFKUoBSlKAUpSgFKUoBSlKAUpSgFKUoBSlKAUpSgFKUoBSlKAUpSgFKUoBSlKAUpSgFKUoBSlKAUpSgFKUoBSlKAUpSgFKUoBSlKAUpSgP/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5182" name="Picture 14" descr="http://bioprepwatch.com/wp-content/uploads/2013/03/ESRC-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828800"/>
            <a:ext cx="2209800" cy="22098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6117" y="4953000"/>
            <a:ext cx="3931683" cy="77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809077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33400" y="1447800"/>
          <a:ext cx="8001000" cy="4267200"/>
        </p:xfrm>
        <a:graphic>
          <a:graphicData uri="http://schemas.openxmlformats.org/drawingml/2006/table">
            <a:tbl>
              <a:tblPr firstRow="1" bandRow="1">
                <a:tableStyleId>{21E4AEA4-8DFA-4A89-87EB-49C32662AFE0}</a:tableStyleId>
              </a:tblPr>
              <a:tblGrid>
                <a:gridCol w="24384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370840">
                <a:tc>
                  <a:txBody>
                    <a:bodyPr/>
                    <a:lstStyle/>
                    <a:p>
                      <a:pPr>
                        <a:spcAft>
                          <a:spcPts val="600"/>
                        </a:spcAft>
                      </a:pPr>
                      <a:r>
                        <a:rPr lang="en-US" sz="2800">
                          <a:effectLst/>
                          <a:latin typeface="Comic Sans MS"/>
                        </a:rPr>
                        <a:t>Social scale</a:t>
                      </a:r>
                      <a:br>
                        <a:rPr lang="en-US" sz="2800">
                          <a:effectLst/>
                          <a:latin typeface="Comic Sans MS"/>
                        </a:rPr>
                      </a:br>
                      <a:r>
                        <a:rPr lang="en-US" sz="2800">
                          <a:effectLst/>
                          <a:latin typeface="Comic Sans MS"/>
                        </a:rPr>
                        <a:t>(people)</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Polity </a:t>
                      </a:r>
                      <a:br>
                        <a:rPr lang="en-US" sz="2800" dirty="0">
                          <a:effectLst/>
                          <a:latin typeface="Comic Sans MS"/>
                        </a:rPr>
                      </a:br>
                      <a:r>
                        <a:rPr lang="en-US" sz="2800" dirty="0">
                          <a:effectLst/>
                          <a:latin typeface="Comic Sans MS"/>
                        </a:rPr>
                        <a:t>Types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Time</a:t>
                      </a:r>
                      <a:br>
                        <a:rPr lang="en-US" sz="2800" dirty="0">
                          <a:effectLst/>
                          <a:latin typeface="Comic Sans MS"/>
                        </a:rPr>
                      </a:br>
                      <a:r>
                        <a:rPr lang="en-US" sz="2800" dirty="0">
                          <a:effectLst/>
                          <a:latin typeface="Comic Sans MS"/>
                        </a:rPr>
                        <a:t>(kya)</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algn="r">
                        <a:spcAft>
                          <a:spcPts val="600"/>
                        </a:spcAft>
                      </a:pPr>
                      <a:r>
                        <a:rPr lang="en-US" sz="2800" dirty="0">
                          <a:effectLst/>
                          <a:latin typeface="Comic Sans MS"/>
                        </a:rPr>
                        <a:t>10s</a:t>
                      </a:r>
                      <a:endParaRPr lang="en-US" sz="2800" dirty="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Foraging bands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200</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algn="r">
                        <a:spcAft>
                          <a:spcPts val="600"/>
                        </a:spcAft>
                      </a:pPr>
                      <a:r>
                        <a:rPr lang="en-US" sz="2800">
                          <a:effectLst/>
                          <a:latin typeface="Comic Sans MS"/>
                        </a:rPr>
                        <a:t>100s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Farming villages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10</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2"/>
                  </a:ext>
                </a:extLst>
              </a:tr>
              <a:tr h="370840">
                <a:tc>
                  <a:txBody>
                    <a:bodyPr/>
                    <a:lstStyle/>
                    <a:p>
                      <a:pPr algn="r">
                        <a:spcAft>
                          <a:spcPts val="600"/>
                        </a:spcAft>
                      </a:pPr>
                      <a:r>
                        <a:rPr lang="en-US" sz="2800" dirty="0">
                          <a:effectLst/>
                          <a:latin typeface="Comic Sans MS"/>
                        </a:rPr>
                        <a:t>1,000s</a:t>
                      </a:r>
                      <a:endParaRPr lang="en-US" sz="2800" dirty="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Simple chiefdoms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7.5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3"/>
                  </a:ext>
                </a:extLst>
              </a:tr>
              <a:tr h="370840">
                <a:tc>
                  <a:txBody>
                    <a:bodyPr/>
                    <a:lstStyle/>
                    <a:p>
                      <a:pPr algn="r">
                        <a:spcAft>
                          <a:spcPts val="600"/>
                        </a:spcAft>
                      </a:pPr>
                      <a:r>
                        <a:rPr lang="en-US" sz="2800">
                          <a:effectLst/>
                          <a:latin typeface="Comic Sans MS"/>
                        </a:rPr>
                        <a:t>10,000s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Complex chiefdoms </a:t>
                      </a:r>
                      <a:endParaRPr lang="en-US" sz="2800">
                        <a:effectLst/>
                        <a:latin typeface="Comic Sans MS"/>
                        <a:ea typeface="ＭＳ 明朝"/>
                        <a:cs typeface="Times New Roman"/>
                      </a:endParaRPr>
                    </a:p>
                  </a:txBody>
                  <a:tcPr marL="68580" marR="68580" marT="0" marB="0"/>
                </a:tc>
                <a:tc>
                  <a:txBody>
                    <a:bodyPr/>
                    <a:lstStyle/>
                    <a:p>
                      <a:pPr algn="ctr">
                        <a:spcBef>
                          <a:spcPts val="1000"/>
                        </a:spcBef>
                        <a:spcAft>
                          <a:spcPts val="600"/>
                        </a:spcAft>
                      </a:pPr>
                      <a:r>
                        <a:rPr lang="en-US" sz="2800" dirty="0">
                          <a:effectLst/>
                          <a:latin typeface="Comic Sans MS"/>
                        </a:rPr>
                        <a:t>7</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4"/>
                  </a:ext>
                </a:extLst>
              </a:tr>
              <a:tr h="370840">
                <a:tc>
                  <a:txBody>
                    <a:bodyPr/>
                    <a:lstStyle/>
                    <a:p>
                      <a:pPr algn="r">
                        <a:spcAft>
                          <a:spcPts val="600"/>
                        </a:spcAft>
                      </a:pPr>
                      <a:r>
                        <a:rPr lang="en-US" sz="2800">
                          <a:effectLst/>
                          <a:latin typeface="Comic Sans MS"/>
                        </a:rPr>
                        <a:t>100,000s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Archaic states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r">
                        <a:spcAft>
                          <a:spcPts val="600"/>
                        </a:spcAft>
                      </a:pPr>
                      <a:r>
                        <a:rPr lang="en-US" sz="2800">
                          <a:effectLst/>
                          <a:latin typeface="Comic Sans MS"/>
                        </a:rPr>
                        <a:t>1,000,000s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Macrostates</a:t>
                      </a:r>
                      <a:endParaRPr lang="en-US" sz="2800">
                        <a:effectLst/>
                        <a:latin typeface="Comic Sans MS"/>
                        <a:ea typeface="ＭＳ 明朝"/>
                        <a:cs typeface="Times New Roman"/>
                      </a:endParaRPr>
                    </a:p>
                  </a:txBody>
                  <a:tcPr marL="68580" marR="68580" marT="0" marB="0"/>
                </a:tc>
                <a:tc>
                  <a:txBody>
                    <a:bodyPr/>
                    <a:lstStyle/>
                    <a:p>
                      <a:pPr algn="ctr">
                        <a:spcBef>
                          <a:spcPts val="1000"/>
                        </a:spcBef>
                        <a:spcAft>
                          <a:spcPts val="600"/>
                        </a:spcAft>
                      </a:pPr>
                      <a:r>
                        <a:rPr lang="en-US" sz="2800" dirty="0">
                          <a:effectLst/>
                          <a:latin typeface="Comic Sans MS"/>
                        </a:rPr>
                        <a:t>4.5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6"/>
                  </a:ext>
                </a:extLst>
              </a:tr>
              <a:tr h="370840">
                <a:tc>
                  <a:txBody>
                    <a:bodyPr/>
                    <a:lstStyle/>
                    <a:p>
                      <a:pPr algn="r">
                        <a:spcAft>
                          <a:spcPts val="600"/>
                        </a:spcAft>
                      </a:pPr>
                      <a:r>
                        <a:rPr lang="en-US" sz="2800">
                          <a:effectLst/>
                          <a:latin typeface="Comic Sans MS"/>
                        </a:rPr>
                        <a:t>10,000,000s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Mega-empires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2.5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7"/>
                  </a:ext>
                </a:extLst>
              </a:tr>
              <a:tr h="370840">
                <a:tc>
                  <a:txBody>
                    <a:bodyPr/>
                    <a:lstStyle/>
                    <a:p>
                      <a:pPr algn="r">
                        <a:spcAft>
                          <a:spcPts val="600"/>
                        </a:spcAft>
                      </a:pPr>
                      <a:r>
                        <a:rPr lang="en-US" sz="2800">
                          <a:effectLst/>
                          <a:latin typeface="Comic Sans MS"/>
                        </a:rPr>
                        <a:t>100,000,000s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Large nation-states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0.2</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7" name="Title 1"/>
          <p:cNvSpPr txBox="1">
            <a:spLocks/>
          </p:cNvSpPr>
          <p:nvPr/>
        </p:nvSpPr>
        <p:spPr>
          <a:xfrm>
            <a:off x="304800" y="457200"/>
            <a:ext cx="8229600" cy="7921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dirty="0">
                <a:latin typeface="Comic Sans MS" pitchFamily="66" charset="0"/>
              </a:rPr>
              <a:t>A Social Scale</a:t>
            </a:r>
          </a:p>
        </p:txBody>
      </p:sp>
    </p:spTree>
    <p:extLst>
      <p:ext uri="{BB962C8B-B14F-4D97-AF65-F5344CB8AC3E}">
        <p14:creationId xmlns:p14="http://schemas.microsoft.com/office/powerpoint/2010/main" val="427437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990600"/>
            <a:ext cx="6350000" cy="5676900"/>
          </a:xfrm>
          <a:prstGeom prst="rect">
            <a:avLst/>
          </a:prstGeom>
        </p:spPr>
      </p:pic>
      <p:sp>
        <p:nvSpPr>
          <p:cNvPr id="3" name="Title 1"/>
          <p:cNvSpPr txBox="1">
            <a:spLocks/>
          </p:cNvSpPr>
          <p:nvPr/>
        </p:nvSpPr>
        <p:spPr>
          <a:xfrm>
            <a:off x="304800" y="304800"/>
            <a:ext cx="82296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dirty="0">
                <a:latin typeface="Comic Sans MS" pitchFamily="66" charset="0"/>
              </a:rPr>
              <a:t>Social scale of a leaf cutter ant colony: 1,000,000s</a:t>
            </a:r>
          </a:p>
        </p:txBody>
      </p:sp>
    </p:spTree>
    <p:extLst>
      <p:ext uri="{BB962C8B-B14F-4D97-AF65-F5344CB8AC3E}">
        <p14:creationId xmlns:p14="http://schemas.microsoft.com/office/powerpoint/2010/main" val="2055297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40026" y="1121479"/>
          <a:ext cx="8001000" cy="4267200"/>
        </p:xfrm>
        <a:graphic>
          <a:graphicData uri="http://schemas.openxmlformats.org/drawingml/2006/table">
            <a:tbl>
              <a:tblPr firstRow="1" bandRow="1">
                <a:tableStyleId>{21E4AEA4-8DFA-4A89-87EB-49C32662AFE0}</a:tableStyleId>
              </a:tblPr>
              <a:tblGrid>
                <a:gridCol w="24384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370840">
                <a:tc>
                  <a:txBody>
                    <a:bodyPr/>
                    <a:lstStyle/>
                    <a:p>
                      <a:pPr>
                        <a:spcAft>
                          <a:spcPts val="600"/>
                        </a:spcAft>
                      </a:pPr>
                      <a:r>
                        <a:rPr lang="en-US" sz="2800">
                          <a:effectLst/>
                          <a:latin typeface="Comic Sans MS"/>
                        </a:rPr>
                        <a:t>Social scale</a:t>
                      </a:r>
                      <a:br>
                        <a:rPr lang="en-US" sz="2800">
                          <a:effectLst/>
                          <a:latin typeface="Comic Sans MS"/>
                        </a:rPr>
                      </a:br>
                      <a:r>
                        <a:rPr lang="en-US" sz="2800">
                          <a:effectLst/>
                          <a:latin typeface="Comic Sans MS"/>
                        </a:rPr>
                        <a:t>(people)</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Polity </a:t>
                      </a:r>
                      <a:br>
                        <a:rPr lang="en-US" sz="2800" dirty="0">
                          <a:effectLst/>
                          <a:latin typeface="Comic Sans MS"/>
                        </a:rPr>
                      </a:br>
                      <a:r>
                        <a:rPr lang="en-US" sz="2800" dirty="0">
                          <a:effectLst/>
                          <a:latin typeface="Comic Sans MS"/>
                        </a:rPr>
                        <a:t>Types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Time</a:t>
                      </a:r>
                      <a:br>
                        <a:rPr lang="en-US" sz="2800" dirty="0">
                          <a:effectLst/>
                          <a:latin typeface="Comic Sans MS"/>
                        </a:rPr>
                      </a:br>
                      <a:r>
                        <a:rPr lang="en-US" sz="2800" dirty="0">
                          <a:effectLst/>
                          <a:latin typeface="Comic Sans MS"/>
                        </a:rPr>
                        <a:t>(kya)</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algn="r">
                        <a:spcAft>
                          <a:spcPts val="600"/>
                        </a:spcAft>
                      </a:pPr>
                      <a:r>
                        <a:rPr lang="en-US" sz="2800" dirty="0">
                          <a:effectLst/>
                          <a:latin typeface="Comic Sans MS"/>
                        </a:rPr>
                        <a:t>10s</a:t>
                      </a:r>
                      <a:endParaRPr lang="en-US" sz="2800" dirty="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Foraging bands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200</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algn="r">
                        <a:spcAft>
                          <a:spcPts val="600"/>
                        </a:spcAft>
                      </a:pPr>
                      <a:r>
                        <a:rPr lang="en-US" sz="2800">
                          <a:effectLst/>
                          <a:latin typeface="Comic Sans MS"/>
                        </a:rPr>
                        <a:t>100s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Farming villages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10</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2"/>
                  </a:ext>
                </a:extLst>
              </a:tr>
              <a:tr h="370840">
                <a:tc>
                  <a:txBody>
                    <a:bodyPr/>
                    <a:lstStyle/>
                    <a:p>
                      <a:pPr algn="r">
                        <a:spcAft>
                          <a:spcPts val="600"/>
                        </a:spcAft>
                      </a:pPr>
                      <a:r>
                        <a:rPr lang="en-US" sz="2800" dirty="0">
                          <a:effectLst/>
                          <a:latin typeface="Comic Sans MS"/>
                        </a:rPr>
                        <a:t>1,000s</a:t>
                      </a:r>
                      <a:endParaRPr lang="en-US" sz="2800" dirty="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Simple chiefdoms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7.5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3"/>
                  </a:ext>
                </a:extLst>
              </a:tr>
              <a:tr h="370840">
                <a:tc>
                  <a:txBody>
                    <a:bodyPr/>
                    <a:lstStyle/>
                    <a:p>
                      <a:pPr algn="r">
                        <a:spcAft>
                          <a:spcPts val="600"/>
                        </a:spcAft>
                      </a:pPr>
                      <a:r>
                        <a:rPr lang="en-US" sz="2800">
                          <a:effectLst/>
                          <a:latin typeface="Comic Sans MS"/>
                        </a:rPr>
                        <a:t>10,000s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Complex chiefdoms </a:t>
                      </a:r>
                      <a:endParaRPr lang="en-US" sz="2800">
                        <a:effectLst/>
                        <a:latin typeface="Comic Sans MS"/>
                        <a:ea typeface="ＭＳ 明朝"/>
                        <a:cs typeface="Times New Roman"/>
                      </a:endParaRPr>
                    </a:p>
                  </a:txBody>
                  <a:tcPr marL="68580" marR="68580" marT="0" marB="0"/>
                </a:tc>
                <a:tc>
                  <a:txBody>
                    <a:bodyPr/>
                    <a:lstStyle/>
                    <a:p>
                      <a:pPr algn="ctr">
                        <a:spcBef>
                          <a:spcPts val="1000"/>
                        </a:spcBef>
                        <a:spcAft>
                          <a:spcPts val="600"/>
                        </a:spcAft>
                      </a:pPr>
                      <a:r>
                        <a:rPr lang="en-US" sz="2800" dirty="0">
                          <a:effectLst/>
                          <a:latin typeface="Comic Sans MS"/>
                        </a:rPr>
                        <a:t>7</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4"/>
                  </a:ext>
                </a:extLst>
              </a:tr>
              <a:tr h="370840">
                <a:tc>
                  <a:txBody>
                    <a:bodyPr/>
                    <a:lstStyle/>
                    <a:p>
                      <a:pPr algn="r">
                        <a:spcAft>
                          <a:spcPts val="600"/>
                        </a:spcAft>
                      </a:pPr>
                      <a:r>
                        <a:rPr lang="en-US" sz="2800">
                          <a:effectLst/>
                          <a:latin typeface="Comic Sans MS"/>
                        </a:rPr>
                        <a:t>100,000s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Archaic states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r">
                        <a:spcAft>
                          <a:spcPts val="600"/>
                        </a:spcAft>
                      </a:pPr>
                      <a:r>
                        <a:rPr lang="en-US" sz="2800">
                          <a:effectLst/>
                          <a:latin typeface="Comic Sans MS"/>
                        </a:rPr>
                        <a:t>1,000,000s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Macrostates</a:t>
                      </a:r>
                      <a:endParaRPr lang="en-US" sz="2800">
                        <a:effectLst/>
                        <a:latin typeface="Comic Sans MS"/>
                        <a:ea typeface="ＭＳ 明朝"/>
                        <a:cs typeface="Times New Roman"/>
                      </a:endParaRPr>
                    </a:p>
                  </a:txBody>
                  <a:tcPr marL="68580" marR="68580" marT="0" marB="0"/>
                </a:tc>
                <a:tc>
                  <a:txBody>
                    <a:bodyPr/>
                    <a:lstStyle/>
                    <a:p>
                      <a:pPr algn="ctr">
                        <a:spcBef>
                          <a:spcPts val="1000"/>
                        </a:spcBef>
                        <a:spcAft>
                          <a:spcPts val="600"/>
                        </a:spcAft>
                      </a:pPr>
                      <a:r>
                        <a:rPr lang="en-US" sz="2800" dirty="0">
                          <a:effectLst/>
                          <a:latin typeface="Comic Sans MS"/>
                        </a:rPr>
                        <a:t>4.5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6"/>
                  </a:ext>
                </a:extLst>
              </a:tr>
              <a:tr h="370840">
                <a:tc>
                  <a:txBody>
                    <a:bodyPr/>
                    <a:lstStyle/>
                    <a:p>
                      <a:pPr algn="r">
                        <a:spcAft>
                          <a:spcPts val="600"/>
                        </a:spcAft>
                      </a:pPr>
                      <a:r>
                        <a:rPr lang="en-US" sz="2800">
                          <a:effectLst/>
                          <a:latin typeface="Comic Sans MS"/>
                        </a:rPr>
                        <a:t>10,000,000s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Mega-empires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2.5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7"/>
                  </a:ext>
                </a:extLst>
              </a:tr>
              <a:tr h="370840">
                <a:tc>
                  <a:txBody>
                    <a:bodyPr/>
                    <a:lstStyle/>
                    <a:p>
                      <a:pPr algn="r">
                        <a:spcAft>
                          <a:spcPts val="600"/>
                        </a:spcAft>
                      </a:pPr>
                      <a:r>
                        <a:rPr lang="en-US" sz="2800">
                          <a:effectLst/>
                          <a:latin typeface="Comic Sans MS"/>
                        </a:rPr>
                        <a:t>100,000,000s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Large nation-states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0.2</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7" name="Title 1"/>
          <p:cNvSpPr txBox="1">
            <a:spLocks/>
          </p:cNvSpPr>
          <p:nvPr/>
        </p:nvSpPr>
        <p:spPr>
          <a:xfrm>
            <a:off x="318715" y="304800"/>
            <a:ext cx="8229600" cy="7921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dirty="0">
                <a:latin typeface="Comic Sans MS" pitchFamily="66" charset="0"/>
              </a:rPr>
              <a:t>A Social Scale</a:t>
            </a:r>
          </a:p>
        </p:txBody>
      </p:sp>
      <p:sp>
        <p:nvSpPr>
          <p:cNvPr id="2" name="TextBox 1"/>
          <p:cNvSpPr txBox="1"/>
          <p:nvPr/>
        </p:nvSpPr>
        <p:spPr>
          <a:xfrm>
            <a:off x="914401" y="5562600"/>
            <a:ext cx="7391400" cy="1077218"/>
          </a:xfrm>
          <a:prstGeom prst="rect">
            <a:avLst/>
          </a:prstGeom>
          <a:noFill/>
        </p:spPr>
        <p:txBody>
          <a:bodyPr wrap="square" rtlCol="0">
            <a:spAutoFit/>
          </a:bodyPr>
          <a:lstStyle/>
          <a:p>
            <a:r>
              <a:rPr lang="en-US" sz="3200" dirty="0">
                <a:latin typeface="Comic Sans MS" panose="030F0702030302020204" pitchFamily="66" charset="0"/>
              </a:rPr>
              <a:t>Humans are champion cooperators – an “ultrasocial species”</a:t>
            </a:r>
          </a:p>
        </p:txBody>
      </p:sp>
    </p:spTree>
    <p:extLst>
      <p:ext uri="{BB962C8B-B14F-4D97-AF65-F5344CB8AC3E}">
        <p14:creationId xmlns:p14="http://schemas.microsoft.com/office/powerpoint/2010/main" val="3004201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04800" y="228600"/>
            <a:ext cx="8229600" cy="715963"/>
          </a:xfrm>
        </p:spPr>
        <p:txBody>
          <a:bodyPr/>
          <a:lstStyle/>
          <a:p>
            <a:pPr eaLnBrk="1" hangingPunct="1"/>
            <a:r>
              <a:rPr lang="en-US" sz="3600">
                <a:latin typeface="Comic Sans MS" pitchFamily="66" charset="0"/>
              </a:rPr>
              <a:t>The Puzzle of Ultrasociality</a:t>
            </a:r>
          </a:p>
        </p:txBody>
      </p:sp>
      <p:sp>
        <p:nvSpPr>
          <p:cNvPr id="19459" name="Content Placeholder 6"/>
          <p:cNvSpPr>
            <a:spLocks noGrp="1"/>
          </p:cNvSpPr>
          <p:nvPr>
            <p:ph idx="4294967295"/>
          </p:nvPr>
        </p:nvSpPr>
        <p:spPr>
          <a:xfrm>
            <a:off x="152400" y="944563"/>
            <a:ext cx="8763000" cy="2737944"/>
          </a:xfrm>
        </p:spPr>
        <p:txBody>
          <a:bodyPr/>
          <a:lstStyle/>
          <a:p>
            <a:pPr eaLnBrk="1" hangingPunct="1"/>
            <a:r>
              <a:rPr lang="en-US" sz="2800" i="1" dirty="0">
                <a:latin typeface="Comic Sans MS" pitchFamily="66" charset="0"/>
              </a:rPr>
              <a:t>Ultrasociality</a:t>
            </a:r>
            <a:r>
              <a:rPr lang="en-US" sz="2800" dirty="0">
                <a:latin typeface="Comic Sans MS" pitchFamily="66" charset="0"/>
              </a:rPr>
              <a:t>: extensive cooperation among very large numbers of genetically unrelated individuals</a:t>
            </a:r>
          </a:p>
          <a:p>
            <a:pPr eaLnBrk="1" hangingPunct="1"/>
            <a:r>
              <a:rPr lang="en-US" sz="2800" dirty="0">
                <a:latin typeface="Comic Sans MS" pitchFamily="66" charset="0"/>
              </a:rPr>
              <a:t>Ultrasociality was a key glue holding together historical mega-empires</a:t>
            </a:r>
          </a:p>
          <a:p>
            <a:pPr eaLnBrk="1" hangingPunct="1"/>
            <a:r>
              <a:rPr lang="en-US" sz="2800" dirty="0">
                <a:latin typeface="Comic Sans MS" pitchFamily="66" charset="0"/>
              </a:rPr>
              <a:t>But cooperation is fragile and is easily destroyed by “free-riding”</a:t>
            </a:r>
          </a:p>
          <a:p>
            <a:pPr eaLnBrk="1" hangingPunct="1"/>
            <a:endParaRPr lang="en-US" sz="2800" dirty="0">
              <a:latin typeface="Comic Sans MS" pitchFamily="66" charset="0"/>
            </a:endParaRPr>
          </a:p>
        </p:txBody>
      </p:sp>
      <p:sp>
        <p:nvSpPr>
          <p:cNvPr id="6" name="TextBox 5"/>
          <p:cNvSpPr txBox="1"/>
          <p:nvPr/>
        </p:nvSpPr>
        <p:spPr>
          <a:xfrm>
            <a:off x="533400" y="6488668"/>
            <a:ext cx="3124200" cy="369332"/>
          </a:xfrm>
          <a:prstGeom prst="rect">
            <a:avLst/>
          </a:prstGeom>
          <a:noFill/>
        </p:spPr>
        <p:txBody>
          <a:bodyPr wrap="square" rtlCol="0">
            <a:spAutoFit/>
          </a:bodyPr>
          <a:lstStyle/>
          <a:p>
            <a:r>
              <a:rPr lang="en-US"/>
              <a:t>Achaemenid Empire: 2.5 kya</a:t>
            </a:r>
            <a:endParaRPr lang="en-US" dirty="0"/>
          </a:p>
        </p:txBody>
      </p:sp>
      <p:pic>
        <p:nvPicPr>
          <p:cNvPr id="1026" name="Picture 2" descr="http://www.iranchamber.com/history/achaemenids/images/achaemenid_empire_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94176"/>
            <a:ext cx="5486399" cy="316382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txBox="1">
            <a:spLocks/>
          </p:cNvSpPr>
          <p:nvPr/>
        </p:nvSpPr>
        <p:spPr bwMode="auto">
          <a:xfrm>
            <a:off x="152400" y="3739055"/>
            <a:ext cx="3505200" cy="27379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800" b="1" kern="0" dirty="0">
                <a:latin typeface="Comic Sans MS" pitchFamily="66" charset="0"/>
              </a:rPr>
              <a:t>How did it evolve?</a:t>
            </a:r>
          </a:p>
          <a:p>
            <a:pPr eaLnBrk="1" hangingPunct="1"/>
            <a:r>
              <a:rPr lang="en-US" sz="2800" kern="0" dirty="0">
                <a:latin typeface="Comic Sans MS" pitchFamily="66" charset="0"/>
              </a:rPr>
              <a:t>This is one of the unresolved Grand Questions of social science</a:t>
            </a:r>
          </a:p>
        </p:txBody>
      </p:sp>
    </p:spTree>
    <p:extLst>
      <p:ext uri="{BB962C8B-B14F-4D97-AF65-F5344CB8AC3E}">
        <p14:creationId xmlns:p14="http://schemas.microsoft.com/office/powerpoint/2010/main" val="3975854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curve fig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09600"/>
            <a:ext cx="8839200" cy="6000057"/>
          </a:xfrm>
          <a:prstGeom prst="rect">
            <a:avLst/>
          </a:prstGeom>
        </p:spPr>
      </p:pic>
      <p:sp>
        <p:nvSpPr>
          <p:cNvPr id="7" name="Rectangle 5"/>
          <p:cNvSpPr txBox="1">
            <a:spLocks noChangeArrowheads="1"/>
          </p:cNvSpPr>
          <p:nvPr/>
        </p:nvSpPr>
        <p:spPr>
          <a:xfrm>
            <a:off x="457200" y="274638"/>
            <a:ext cx="8229600" cy="4111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a:latin typeface="Comic Sans MS" pitchFamily="66" charset="0"/>
              </a:rPr>
              <a:t>The Z-Curve of Human Inequality over the Long Term</a:t>
            </a:r>
            <a:endParaRPr lang="en-US" sz="2400" dirty="0">
              <a:latin typeface="Comic Sans MS" pitchFamily="66" charset="0"/>
            </a:endParaRPr>
          </a:p>
        </p:txBody>
      </p:sp>
    </p:spTree>
    <p:extLst>
      <p:ext uri="{BB962C8B-B14F-4D97-AF65-F5344CB8AC3E}">
        <p14:creationId xmlns:p14="http://schemas.microsoft.com/office/powerpoint/2010/main" val="180857203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8083</TotalTime>
  <Words>2241</Words>
  <Application>Microsoft Office PowerPoint</Application>
  <PresentationFormat>On-screen Show (4:3)</PresentationFormat>
  <Paragraphs>406</Paragraphs>
  <Slides>49</Slides>
  <Notes>10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8" baseType="lpstr">
      <vt:lpstr>ＭＳ 明朝</vt:lpstr>
      <vt:lpstr>Arial</vt:lpstr>
      <vt:lpstr>Arial Black</vt:lpstr>
      <vt:lpstr>Berlin Sans FB Demi</vt:lpstr>
      <vt:lpstr>Book Antiqua</vt:lpstr>
      <vt:lpstr>Calibri</vt:lpstr>
      <vt:lpstr>Centaur</vt:lpstr>
      <vt:lpstr>Comic Sans MS</vt:lpstr>
      <vt:lpstr>Constantia</vt:lpstr>
      <vt:lpstr>Courier New</vt:lpstr>
      <vt:lpstr>Gill Sans MT</vt:lpstr>
      <vt:lpstr>Helvetica</vt:lpstr>
      <vt:lpstr>Lucida Console</vt:lpstr>
      <vt:lpstr>Microsoft Uighur</vt:lpstr>
      <vt:lpstr>Times New Roman</vt:lpstr>
      <vt:lpstr>Verdana</vt:lpstr>
      <vt:lpstr>Wingdings</vt:lpstr>
      <vt:lpstr>Default Design</vt:lpstr>
      <vt:lpstr>SPW 12.0 Graph</vt:lpstr>
      <vt:lpstr>The Zigs and Zags of Human Evolutionary History</vt:lpstr>
      <vt:lpstr>PowerPoint Presentation</vt:lpstr>
      <vt:lpstr>International Space Station</vt:lpstr>
      <vt:lpstr>PowerPoint Presentation</vt:lpstr>
      <vt:lpstr>PowerPoint Presentation</vt:lpstr>
      <vt:lpstr>PowerPoint Presentation</vt:lpstr>
      <vt:lpstr>PowerPoint Presentation</vt:lpstr>
      <vt:lpstr>The Puzzle of Ultrasociality</vt:lpstr>
      <vt:lpstr>PowerPoint Presentation</vt:lpstr>
      <vt:lpstr>Major Themes</vt:lpstr>
      <vt:lpstr>Evolution of Large-Scale Complex Societies: Many Theories</vt:lpstr>
      <vt:lpstr>The Central Question: How can ultrasocial traits spread?</vt:lpstr>
      <vt:lpstr>Should rulers and elites be self-serving?   Or should they act in prosocial ways that benefit governed populations?</vt:lpstr>
      <vt:lpstr>Small-scale societies</vt:lpstr>
      <vt:lpstr>Hierarchical Organization</vt:lpstr>
      <vt:lpstr>PowerPoint Presentation</vt:lpstr>
      <vt:lpstr>Hierarchical social organization (chains of command)</vt:lpstr>
      <vt:lpstr>The Dark Side of Hierarchy: inequality and despotism</vt:lpstr>
      <vt:lpstr>The First Turn (‘Zig’)</vt:lpstr>
      <vt:lpstr>Downside of Extreme Inequality</vt:lpstr>
      <vt:lpstr>A CMLS View of Inequality</vt:lpstr>
      <vt:lpstr>Axial Age (?)</vt:lpstr>
      <vt:lpstr>PowerPoint Presentation</vt:lpstr>
      <vt:lpstr>PowerPoint Presentation</vt:lpstr>
      <vt:lpstr>The Second Turn (‘Zag’)</vt:lpstr>
      <vt:lpstr>The CMLS Predictions</vt:lpstr>
      <vt:lpstr>Major Themes</vt:lpstr>
      <vt:lpstr>PowerPoint Presentation</vt:lpstr>
      <vt:lpstr>PowerPoint Presentation</vt:lpstr>
      <vt:lpstr>PowerPoint Presentation</vt:lpstr>
      <vt:lpstr>PowerPoint Presentation</vt:lpstr>
      <vt:lpstr>Seshat Status, July 2018</vt:lpstr>
      <vt:lpstr>Major Themes</vt:lpstr>
      <vt:lpstr>Quantifying Inequality</vt:lpstr>
      <vt:lpstr>Quantifying Inequality</vt:lpstr>
      <vt:lpstr>Human Sacrifice</vt:lpstr>
      <vt:lpstr>PowerPoint Presentation</vt:lpstr>
      <vt:lpstr>Red indicates NGAs where human sacrifice was practiced at some point in their history</vt:lpstr>
      <vt:lpstr>PowerPoint Presentation</vt:lpstr>
      <vt:lpstr>Alternative Theories</vt:lpstr>
      <vt:lpstr>PowerPoint Presentation</vt:lpstr>
      <vt:lpstr>PowerPoint Presentation</vt:lpstr>
      <vt:lpstr>PowerPoint Presentation</vt:lpstr>
      <vt:lpstr>Large-scale societies</vt:lpstr>
      <vt:lpstr>PowerPoint Presentation</vt:lpstr>
      <vt:lpstr>PowerPoint Presentation</vt:lpstr>
      <vt:lpstr>PowerPoint Presentation</vt:lpstr>
      <vt:lpstr>The Seshat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Turchin</dc:creator>
  <cp:lastModifiedBy>Turchin, Peter</cp:lastModifiedBy>
  <cp:revision>731</cp:revision>
  <cp:lastPrinted>2013-03-29T15:56:27Z</cp:lastPrinted>
  <dcterms:created xsi:type="dcterms:W3CDTF">1601-01-01T00:00:00Z</dcterms:created>
  <dcterms:modified xsi:type="dcterms:W3CDTF">2018-07-27T14:29:12Z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